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sldIdLst>
    <p:sldId id="256" r:id="rId2"/>
    <p:sldId id="285" r:id="rId3"/>
    <p:sldId id="286" r:id="rId4"/>
    <p:sldId id="287" r:id="rId5"/>
    <p:sldId id="257" r:id="rId6"/>
    <p:sldId id="288" r:id="rId7"/>
    <p:sldId id="258" r:id="rId8"/>
    <p:sldId id="259" r:id="rId9"/>
    <p:sldId id="260" r:id="rId10"/>
    <p:sldId id="290" r:id="rId11"/>
    <p:sldId id="289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91" r:id="rId31"/>
    <p:sldId id="279" r:id="rId32"/>
    <p:sldId id="280" r:id="rId33"/>
    <p:sldId id="281" r:id="rId34"/>
    <p:sldId id="282" r:id="rId35"/>
    <p:sldId id="283" r:id="rId36"/>
    <p:sldId id="292" r:id="rId37"/>
    <p:sldId id="293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691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018F59-A07C-4914-AF6A-EEB57621ADB9}" type="datetimeFigureOut">
              <a:rPr lang="el-GR" smtClean="0"/>
              <a:pPr/>
              <a:t>4/10/2026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D2914A-BA40-427F-9420-1F7A4003C06D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21AD8F-5BC9-48A0-9C8C-09FD3DACC400}" type="slidenum">
              <a:rPr lang="el-GR"/>
              <a:pPr/>
              <a:t>3</a:t>
            </a:fld>
            <a:endParaRPr lang="el-GR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Τονίστε ότι το μάθημα δεν στοχεύει στην αποστήθιση της οργάνωσης της ΠΦΥ αλλά στην κατανόηση του τρόπου σκέψης και του ρόλου του Γενικού Ιατρού.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l-GR" dirty="0" err="1" smtClean="0"/>
              <a:t>In</a:t>
            </a:r>
            <a:r>
              <a:rPr lang="el-GR" dirty="0" smtClean="0"/>
              <a:t> </a:t>
            </a:r>
            <a:r>
              <a:rPr lang="el-GR" dirty="0" err="1" smtClean="0"/>
              <a:t>the</a:t>
            </a:r>
            <a:r>
              <a:rPr lang="el-GR" dirty="0" smtClean="0"/>
              <a:t> </a:t>
            </a:r>
            <a:r>
              <a:rPr lang="el-GR" dirty="0" err="1" smtClean="0"/>
              <a:t>United</a:t>
            </a:r>
            <a:r>
              <a:rPr lang="el-GR" dirty="0" smtClean="0"/>
              <a:t> </a:t>
            </a:r>
            <a:r>
              <a:rPr lang="el-GR" dirty="0" err="1" smtClean="0"/>
              <a:t>States</a:t>
            </a:r>
            <a:r>
              <a:rPr lang="el-GR" dirty="0" smtClean="0"/>
              <a:t>, </a:t>
            </a:r>
            <a:r>
              <a:rPr lang="el-GR" dirty="0" err="1" smtClean="0"/>
              <a:t>an</a:t>
            </a:r>
            <a:r>
              <a:rPr lang="el-GR" dirty="0" smtClean="0"/>
              <a:t> </a:t>
            </a:r>
            <a:r>
              <a:rPr lang="el-GR" dirty="0" err="1" smtClean="0"/>
              <a:t>increase</a:t>
            </a:r>
            <a:r>
              <a:rPr lang="el-GR" dirty="0" smtClean="0"/>
              <a:t> </a:t>
            </a:r>
            <a:r>
              <a:rPr lang="el-GR" dirty="0" err="1" smtClean="0"/>
              <a:t>of</a:t>
            </a:r>
            <a:r>
              <a:rPr lang="el-GR" dirty="0" smtClean="0"/>
              <a:t> 1 </a:t>
            </a:r>
            <a:r>
              <a:rPr lang="el-GR" dirty="0" err="1" smtClean="0"/>
              <a:t>primary</a:t>
            </a:r>
            <a:r>
              <a:rPr lang="el-GR" dirty="0" smtClean="0"/>
              <a:t> </a:t>
            </a:r>
            <a:r>
              <a:rPr lang="el-GR" dirty="0" err="1" smtClean="0"/>
              <a:t>care</a:t>
            </a:r>
            <a:r>
              <a:rPr lang="el-GR" dirty="0" smtClean="0"/>
              <a:t> </a:t>
            </a:r>
            <a:r>
              <a:rPr lang="el-GR" dirty="0" err="1" smtClean="0"/>
              <a:t>doctor</a:t>
            </a:r>
            <a:r>
              <a:rPr lang="el-GR" dirty="0" smtClean="0"/>
              <a:t> </a:t>
            </a:r>
            <a:r>
              <a:rPr lang="el-GR" dirty="0" err="1" smtClean="0"/>
              <a:t>is</a:t>
            </a:r>
            <a:r>
              <a:rPr lang="el-GR" dirty="0" smtClean="0"/>
              <a:t> </a:t>
            </a:r>
            <a:r>
              <a:rPr lang="el-GR" dirty="0" err="1" smtClean="0"/>
              <a:t>associated</a:t>
            </a:r>
            <a:r>
              <a:rPr lang="el-GR" dirty="0" smtClean="0"/>
              <a:t> </a:t>
            </a:r>
            <a:r>
              <a:rPr lang="el-GR" dirty="0" err="1" smtClean="0"/>
              <a:t>with</a:t>
            </a:r>
            <a:r>
              <a:rPr lang="el-GR" dirty="0" smtClean="0"/>
              <a:t> 1.44 </a:t>
            </a:r>
            <a:r>
              <a:rPr lang="el-GR" dirty="0" err="1" smtClean="0"/>
              <a:t>fewer</a:t>
            </a:r>
            <a:r>
              <a:rPr lang="el-GR" dirty="0" smtClean="0"/>
              <a:t> </a:t>
            </a:r>
            <a:r>
              <a:rPr lang="el-GR" dirty="0" err="1" smtClean="0"/>
              <a:t>deaths</a:t>
            </a:r>
            <a:r>
              <a:rPr lang="el-GR" dirty="0" smtClean="0"/>
              <a:t> </a:t>
            </a:r>
            <a:r>
              <a:rPr lang="el-GR" dirty="0" err="1" smtClean="0"/>
              <a:t>per</a:t>
            </a:r>
            <a:r>
              <a:rPr lang="el-GR" dirty="0" smtClean="0"/>
              <a:t> 10,000 </a:t>
            </a:r>
            <a:r>
              <a:rPr lang="el-GR" dirty="0" err="1" smtClean="0"/>
              <a:t>population</a:t>
            </a:r>
            <a:endParaRPr lang="el-GR" dirty="0" smtClean="0"/>
          </a:p>
          <a:p>
            <a:pPr>
              <a:lnSpc>
                <a:spcPct val="90000"/>
              </a:lnSpc>
              <a:buNone/>
            </a:pPr>
            <a:r>
              <a:rPr lang="el-GR" dirty="0" smtClean="0"/>
              <a:t>2. </a:t>
            </a:r>
            <a:r>
              <a:rPr lang="el-GR" sz="1200" dirty="0" err="1" smtClean="0"/>
              <a:t>Many</a:t>
            </a:r>
            <a:r>
              <a:rPr lang="el-GR" sz="1200" dirty="0" smtClean="0"/>
              <a:t> </a:t>
            </a:r>
            <a:r>
              <a:rPr lang="el-GR" sz="1200" dirty="0" err="1" smtClean="0"/>
              <a:t>other</a:t>
            </a:r>
            <a:r>
              <a:rPr lang="el-GR" sz="1200" dirty="0" smtClean="0"/>
              <a:t> </a:t>
            </a:r>
            <a:r>
              <a:rPr lang="el-GR" sz="1200" dirty="0" err="1" smtClean="0"/>
              <a:t>studies</a:t>
            </a:r>
            <a:r>
              <a:rPr lang="el-GR" sz="1200" dirty="0" smtClean="0"/>
              <a:t> </a:t>
            </a:r>
            <a:r>
              <a:rPr lang="el-GR" sz="1200" dirty="0" err="1" smtClean="0"/>
              <a:t>done</a:t>
            </a:r>
            <a:r>
              <a:rPr lang="el-GR" sz="1200" dirty="0" smtClean="0"/>
              <a:t> WITHIN </a:t>
            </a:r>
            <a:r>
              <a:rPr lang="el-GR" sz="1200" dirty="0" err="1" smtClean="0"/>
              <a:t>countries</a:t>
            </a:r>
            <a:r>
              <a:rPr lang="el-GR" sz="1200" dirty="0" smtClean="0"/>
              <a:t>, </a:t>
            </a:r>
            <a:r>
              <a:rPr lang="el-GR" sz="1200" dirty="0" err="1" smtClean="0"/>
              <a:t>both</a:t>
            </a:r>
            <a:r>
              <a:rPr lang="el-GR" sz="1200" dirty="0" smtClean="0"/>
              <a:t> </a:t>
            </a:r>
            <a:r>
              <a:rPr lang="el-GR" sz="1200" dirty="0" err="1" smtClean="0"/>
              <a:t>industrialized</a:t>
            </a:r>
            <a:r>
              <a:rPr lang="el-GR" sz="1200" dirty="0" smtClean="0"/>
              <a:t> </a:t>
            </a:r>
            <a:r>
              <a:rPr lang="el-GR" sz="1200" dirty="0" err="1" smtClean="0"/>
              <a:t>and</a:t>
            </a:r>
            <a:r>
              <a:rPr lang="el-GR" sz="1200" dirty="0" smtClean="0"/>
              <a:t> </a:t>
            </a:r>
            <a:r>
              <a:rPr lang="el-GR" sz="1200" dirty="0" err="1" smtClean="0"/>
              <a:t>developing</a:t>
            </a:r>
            <a:r>
              <a:rPr lang="el-GR" sz="1200" dirty="0" smtClean="0"/>
              <a:t>, </a:t>
            </a:r>
            <a:r>
              <a:rPr lang="el-GR" sz="1200" dirty="0" err="1" smtClean="0"/>
              <a:t>show</a:t>
            </a:r>
            <a:r>
              <a:rPr lang="el-GR" sz="1200" dirty="0" smtClean="0"/>
              <a:t> </a:t>
            </a:r>
            <a:r>
              <a:rPr lang="el-GR" sz="1200" dirty="0" err="1" smtClean="0"/>
              <a:t>that</a:t>
            </a:r>
            <a:r>
              <a:rPr lang="el-GR" sz="1200" dirty="0" smtClean="0"/>
              <a:t> </a:t>
            </a:r>
            <a:r>
              <a:rPr lang="el-GR" sz="1200" dirty="0" err="1" smtClean="0"/>
              <a:t>areas</a:t>
            </a:r>
            <a:r>
              <a:rPr lang="el-GR" sz="1200" dirty="0" smtClean="0"/>
              <a:t> </a:t>
            </a:r>
            <a:r>
              <a:rPr lang="el-GR" sz="1200" dirty="0" err="1" smtClean="0">
                <a:solidFill>
                  <a:srgbClr val="FF0000"/>
                </a:solidFill>
              </a:rPr>
              <a:t>with</a:t>
            </a:r>
            <a:r>
              <a:rPr lang="el-GR" sz="1200" dirty="0" smtClean="0">
                <a:solidFill>
                  <a:srgbClr val="FF0000"/>
                </a:solidFill>
              </a:rPr>
              <a:t> </a:t>
            </a:r>
            <a:r>
              <a:rPr lang="el-GR" sz="1200" dirty="0" err="1" smtClean="0">
                <a:solidFill>
                  <a:srgbClr val="FF0000"/>
                </a:solidFill>
              </a:rPr>
              <a:t>better</a:t>
            </a:r>
            <a:r>
              <a:rPr lang="el-GR" sz="1200" dirty="0" smtClean="0">
                <a:solidFill>
                  <a:srgbClr val="FF0000"/>
                </a:solidFill>
              </a:rPr>
              <a:t> </a:t>
            </a:r>
            <a:r>
              <a:rPr lang="el-GR" sz="1200" dirty="0" err="1" smtClean="0">
                <a:solidFill>
                  <a:srgbClr val="FF0000"/>
                </a:solidFill>
              </a:rPr>
              <a:t>primary</a:t>
            </a:r>
            <a:r>
              <a:rPr lang="el-GR" sz="1200" dirty="0" smtClean="0">
                <a:solidFill>
                  <a:srgbClr val="FF0000"/>
                </a:solidFill>
              </a:rPr>
              <a:t> </a:t>
            </a:r>
            <a:r>
              <a:rPr lang="el-GR" sz="1200" dirty="0" err="1" smtClean="0">
                <a:solidFill>
                  <a:srgbClr val="FF0000"/>
                </a:solidFill>
              </a:rPr>
              <a:t>care</a:t>
            </a:r>
            <a:r>
              <a:rPr lang="el-GR" sz="1200" dirty="0" smtClean="0">
                <a:solidFill>
                  <a:srgbClr val="FF0000"/>
                </a:solidFill>
              </a:rPr>
              <a:t> </a:t>
            </a:r>
            <a:r>
              <a:rPr lang="el-GR" sz="1200" dirty="0" err="1" smtClean="0">
                <a:solidFill>
                  <a:srgbClr val="FF0000"/>
                </a:solidFill>
              </a:rPr>
              <a:t>have</a:t>
            </a:r>
            <a:r>
              <a:rPr lang="el-GR" sz="1200" dirty="0" smtClean="0">
                <a:solidFill>
                  <a:srgbClr val="FF0000"/>
                </a:solidFill>
              </a:rPr>
              <a:t> </a:t>
            </a:r>
            <a:r>
              <a:rPr lang="el-GR" sz="1200" dirty="0" err="1" smtClean="0">
                <a:solidFill>
                  <a:srgbClr val="FF0000"/>
                </a:solidFill>
              </a:rPr>
              <a:t>better</a:t>
            </a:r>
            <a:r>
              <a:rPr lang="el-GR" sz="1200" dirty="0" smtClean="0">
                <a:solidFill>
                  <a:srgbClr val="FF0000"/>
                </a:solidFill>
              </a:rPr>
              <a:t> </a:t>
            </a:r>
            <a:r>
              <a:rPr lang="el-GR" sz="1200" dirty="0" err="1" smtClean="0">
                <a:solidFill>
                  <a:srgbClr val="FF0000"/>
                </a:solidFill>
              </a:rPr>
              <a:t>health</a:t>
            </a:r>
            <a:r>
              <a:rPr lang="el-GR" sz="1200" dirty="0" smtClean="0">
                <a:solidFill>
                  <a:srgbClr val="FF0000"/>
                </a:solidFill>
              </a:rPr>
              <a:t> </a:t>
            </a:r>
            <a:r>
              <a:rPr lang="el-GR" sz="1200" dirty="0" err="1" smtClean="0">
                <a:solidFill>
                  <a:srgbClr val="FF0000"/>
                </a:solidFill>
              </a:rPr>
              <a:t>outcomes</a:t>
            </a:r>
            <a:r>
              <a:rPr lang="el-GR" sz="1200" dirty="0" smtClean="0"/>
              <a:t>, </a:t>
            </a:r>
            <a:r>
              <a:rPr lang="el-GR" sz="1200" dirty="0" err="1" smtClean="0"/>
              <a:t>including</a:t>
            </a:r>
            <a:r>
              <a:rPr lang="el-GR" sz="1200" dirty="0" smtClean="0"/>
              <a:t> </a:t>
            </a:r>
            <a:r>
              <a:rPr lang="el-GR" sz="1200" dirty="0" err="1" smtClean="0"/>
              <a:t>total</a:t>
            </a:r>
            <a:r>
              <a:rPr lang="el-GR" sz="1200" dirty="0" smtClean="0"/>
              <a:t> </a:t>
            </a:r>
            <a:r>
              <a:rPr lang="el-GR" sz="1200" dirty="0" err="1" smtClean="0"/>
              <a:t>mortality</a:t>
            </a:r>
            <a:r>
              <a:rPr lang="el-GR" sz="1200" dirty="0" smtClean="0"/>
              <a:t> </a:t>
            </a:r>
            <a:r>
              <a:rPr lang="el-GR" sz="1200" dirty="0" err="1" smtClean="0"/>
              <a:t>rates</a:t>
            </a:r>
            <a:r>
              <a:rPr lang="el-GR" sz="1200" dirty="0" smtClean="0"/>
              <a:t>, </a:t>
            </a:r>
            <a:r>
              <a:rPr lang="el-GR" sz="1200" dirty="0" err="1" smtClean="0"/>
              <a:t>heart</a:t>
            </a:r>
            <a:r>
              <a:rPr lang="el-GR" sz="1200" dirty="0" smtClean="0"/>
              <a:t> </a:t>
            </a:r>
            <a:r>
              <a:rPr lang="el-GR" sz="1200" dirty="0" err="1" smtClean="0"/>
              <a:t>disease</a:t>
            </a:r>
            <a:r>
              <a:rPr lang="el-GR" sz="1200" dirty="0" smtClean="0"/>
              <a:t> </a:t>
            </a:r>
            <a:r>
              <a:rPr lang="el-GR" sz="1200" dirty="0" err="1" smtClean="0"/>
              <a:t>mortality</a:t>
            </a:r>
            <a:r>
              <a:rPr lang="el-GR" sz="1200" dirty="0" smtClean="0"/>
              <a:t> </a:t>
            </a:r>
            <a:r>
              <a:rPr lang="el-GR" sz="1200" dirty="0" err="1" smtClean="0"/>
              <a:t>rates</a:t>
            </a:r>
            <a:r>
              <a:rPr lang="el-GR" sz="1200" dirty="0" smtClean="0"/>
              <a:t>, </a:t>
            </a:r>
            <a:r>
              <a:rPr lang="el-GR" sz="1200" dirty="0" err="1" smtClean="0"/>
              <a:t>and</a:t>
            </a:r>
            <a:r>
              <a:rPr lang="el-GR" sz="1200" dirty="0" smtClean="0"/>
              <a:t> </a:t>
            </a:r>
            <a:r>
              <a:rPr lang="el-GR" sz="1200" dirty="0" err="1" smtClean="0"/>
              <a:t>infant</a:t>
            </a:r>
            <a:r>
              <a:rPr lang="el-GR" sz="1200" dirty="0" smtClean="0"/>
              <a:t> </a:t>
            </a:r>
            <a:r>
              <a:rPr lang="el-GR" sz="1200" dirty="0" err="1" smtClean="0"/>
              <a:t>mortality</a:t>
            </a:r>
            <a:r>
              <a:rPr lang="el-GR" sz="1200" dirty="0" smtClean="0"/>
              <a:t>, </a:t>
            </a:r>
            <a:r>
              <a:rPr lang="el-GR" sz="1200" dirty="0" err="1" smtClean="0"/>
              <a:t>and</a:t>
            </a:r>
            <a:r>
              <a:rPr lang="el-GR" sz="1200" dirty="0" smtClean="0"/>
              <a:t> </a:t>
            </a:r>
            <a:r>
              <a:rPr lang="el-GR" sz="1200" dirty="0" err="1" smtClean="0"/>
              <a:t>earlier</a:t>
            </a:r>
            <a:r>
              <a:rPr lang="el-GR" sz="1200" dirty="0" smtClean="0"/>
              <a:t> </a:t>
            </a:r>
            <a:r>
              <a:rPr lang="el-GR" sz="1200" dirty="0" err="1" smtClean="0"/>
              <a:t>detection</a:t>
            </a:r>
            <a:r>
              <a:rPr lang="el-GR" sz="1200" dirty="0" smtClean="0"/>
              <a:t> </a:t>
            </a:r>
            <a:r>
              <a:rPr lang="el-GR" sz="1200" dirty="0" err="1" smtClean="0"/>
              <a:t>of</a:t>
            </a:r>
            <a:r>
              <a:rPr lang="el-GR" sz="1200" dirty="0" smtClean="0"/>
              <a:t> </a:t>
            </a:r>
            <a:r>
              <a:rPr lang="el-GR" sz="1200" dirty="0" err="1" smtClean="0"/>
              <a:t>cancers</a:t>
            </a:r>
            <a:r>
              <a:rPr lang="el-GR" sz="1200" dirty="0" smtClean="0"/>
              <a:t> </a:t>
            </a:r>
            <a:r>
              <a:rPr lang="el-GR" sz="1200" dirty="0" err="1" smtClean="0"/>
              <a:t>such</a:t>
            </a:r>
            <a:r>
              <a:rPr lang="el-GR" sz="1200" dirty="0" smtClean="0"/>
              <a:t> </a:t>
            </a:r>
            <a:r>
              <a:rPr lang="el-GR" sz="1200" dirty="0" err="1" smtClean="0"/>
              <a:t>as</a:t>
            </a:r>
            <a:r>
              <a:rPr lang="el-GR" sz="1200" dirty="0" smtClean="0"/>
              <a:t> </a:t>
            </a:r>
            <a:r>
              <a:rPr lang="el-GR" sz="1200" dirty="0" err="1" smtClean="0"/>
              <a:t>colorectal</a:t>
            </a:r>
            <a:r>
              <a:rPr lang="el-GR" sz="1200" dirty="0" smtClean="0"/>
              <a:t> </a:t>
            </a:r>
            <a:r>
              <a:rPr lang="el-GR" sz="1200" dirty="0" err="1" smtClean="0"/>
              <a:t>cancer</a:t>
            </a:r>
            <a:r>
              <a:rPr lang="el-GR" sz="1200" dirty="0" smtClean="0"/>
              <a:t>, </a:t>
            </a:r>
            <a:r>
              <a:rPr lang="el-GR" sz="1200" dirty="0" err="1" smtClean="0"/>
              <a:t>breast</a:t>
            </a:r>
            <a:r>
              <a:rPr lang="el-GR" sz="1200" dirty="0" smtClean="0"/>
              <a:t> </a:t>
            </a:r>
            <a:r>
              <a:rPr lang="el-GR" sz="1200" dirty="0" err="1" smtClean="0"/>
              <a:t>cancer</a:t>
            </a:r>
            <a:r>
              <a:rPr lang="el-GR" sz="1200" dirty="0" smtClean="0"/>
              <a:t>, </a:t>
            </a:r>
            <a:r>
              <a:rPr lang="el-GR" sz="1200" dirty="0" err="1" smtClean="0"/>
              <a:t>uterine</a:t>
            </a:r>
            <a:r>
              <a:rPr lang="el-GR" sz="1200" dirty="0" smtClean="0"/>
              <a:t>/</a:t>
            </a:r>
            <a:r>
              <a:rPr lang="el-GR" sz="1200" dirty="0" err="1" smtClean="0"/>
              <a:t>cervical</a:t>
            </a:r>
            <a:r>
              <a:rPr lang="el-GR" sz="1200" dirty="0" smtClean="0"/>
              <a:t> </a:t>
            </a:r>
            <a:r>
              <a:rPr lang="el-GR" sz="1200" dirty="0" err="1" smtClean="0"/>
              <a:t>cancer</a:t>
            </a:r>
            <a:r>
              <a:rPr lang="el-GR" sz="1200" dirty="0" smtClean="0"/>
              <a:t>, </a:t>
            </a:r>
            <a:r>
              <a:rPr lang="el-GR" sz="1200" dirty="0" err="1" smtClean="0"/>
              <a:t>and</a:t>
            </a:r>
            <a:r>
              <a:rPr lang="el-GR" sz="1200" dirty="0" smtClean="0"/>
              <a:t> </a:t>
            </a:r>
            <a:r>
              <a:rPr lang="el-GR" sz="1200" dirty="0" err="1" smtClean="0"/>
              <a:t>melanoma</a:t>
            </a:r>
            <a:r>
              <a:rPr lang="el-GR" sz="1200" dirty="0" smtClean="0"/>
              <a:t>. </a:t>
            </a:r>
            <a:r>
              <a:rPr lang="el-GR" sz="1200" dirty="0" err="1" smtClean="0">
                <a:solidFill>
                  <a:srgbClr val="FF0000"/>
                </a:solidFill>
              </a:rPr>
              <a:t>The</a:t>
            </a:r>
            <a:r>
              <a:rPr lang="el-GR" sz="1200" dirty="0" smtClean="0">
                <a:solidFill>
                  <a:srgbClr val="FF0000"/>
                </a:solidFill>
              </a:rPr>
              <a:t> </a:t>
            </a:r>
            <a:r>
              <a:rPr lang="el-GR" sz="1200" dirty="0" err="1" smtClean="0">
                <a:solidFill>
                  <a:srgbClr val="FF0000"/>
                </a:solidFill>
              </a:rPr>
              <a:t>opposite</a:t>
            </a:r>
            <a:r>
              <a:rPr lang="el-GR" sz="1200" dirty="0" smtClean="0"/>
              <a:t> </a:t>
            </a:r>
            <a:r>
              <a:rPr lang="el-GR" sz="1200" dirty="0" err="1" smtClean="0"/>
              <a:t>is</a:t>
            </a:r>
            <a:r>
              <a:rPr lang="el-GR" sz="1200" dirty="0" smtClean="0"/>
              <a:t> </a:t>
            </a:r>
            <a:r>
              <a:rPr lang="el-GR" sz="1200" dirty="0" err="1" smtClean="0"/>
              <a:t>the</a:t>
            </a:r>
            <a:r>
              <a:rPr lang="el-GR" sz="1200" dirty="0" smtClean="0"/>
              <a:t> </a:t>
            </a:r>
            <a:r>
              <a:rPr lang="el-GR" sz="1200" dirty="0" err="1" smtClean="0"/>
              <a:t>case</a:t>
            </a:r>
            <a:r>
              <a:rPr lang="el-GR" sz="1200" dirty="0" smtClean="0"/>
              <a:t> </a:t>
            </a:r>
            <a:r>
              <a:rPr lang="el-GR" sz="1200" dirty="0" err="1" smtClean="0"/>
              <a:t>for</a:t>
            </a:r>
            <a:r>
              <a:rPr lang="el-GR" sz="1200" dirty="0" smtClean="0"/>
              <a:t> </a:t>
            </a:r>
            <a:r>
              <a:rPr lang="el-GR" sz="1200" dirty="0" err="1" smtClean="0"/>
              <a:t>higher</a:t>
            </a:r>
            <a:r>
              <a:rPr lang="el-GR" sz="1200" dirty="0" smtClean="0"/>
              <a:t> </a:t>
            </a:r>
            <a:r>
              <a:rPr lang="el-GR" sz="1200" dirty="0" err="1" smtClean="0"/>
              <a:t>specialist</a:t>
            </a:r>
            <a:r>
              <a:rPr lang="el-GR" sz="1200" dirty="0" smtClean="0"/>
              <a:t> </a:t>
            </a:r>
            <a:r>
              <a:rPr lang="el-GR" sz="1200" dirty="0" err="1" smtClean="0"/>
              <a:t>supply</a:t>
            </a:r>
            <a:r>
              <a:rPr lang="el-GR" sz="1200" dirty="0" smtClean="0"/>
              <a:t>, </a:t>
            </a:r>
            <a:r>
              <a:rPr lang="el-GR" sz="1200" dirty="0" err="1" smtClean="0"/>
              <a:t>which</a:t>
            </a:r>
            <a:r>
              <a:rPr lang="el-GR" sz="1200" dirty="0" smtClean="0"/>
              <a:t> </a:t>
            </a:r>
            <a:r>
              <a:rPr lang="el-GR" sz="1200" dirty="0" err="1" smtClean="0"/>
              <a:t>is</a:t>
            </a:r>
            <a:r>
              <a:rPr lang="el-GR" sz="1200" dirty="0" smtClean="0"/>
              <a:t> </a:t>
            </a:r>
            <a:r>
              <a:rPr lang="el-GR" sz="1200" dirty="0" err="1" smtClean="0"/>
              <a:t>associated</a:t>
            </a:r>
            <a:r>
              <a:rPr lang="el-GR" sz="1200" dirty="0" smtClean="0"/>
              <a:t> </a:t>
            </a:r>
            <a:r>
              <a:rPr lang="el-GR" sz="1200" dirty="0" err="1" smtClean="0">
                <a:solidFill>
                  <a:srgbClr val="FF0000"/>
                </a:solidFill>
              </a:rPr>
              <a:t>with</a:t>
            </a:r>
            <a:r>
              <a:rPr lang="el-GR" sz="1200" dirty="0" smtClean="0">
                <a:solidFill>
                  <a:srgbClr val="FF0000"/>
                </a:solidFill>
              </a:rPr>
              <a:t> </a:t>
            </a:r>
            <a:r>
              <a:rPr lang="el-GR" sz="1200" dirty="0" err="1" smtClean="0">
                <a:solidFill>
                  <a:srgbClr val="FF0000"/>
                </a:solidFill>
              </a:rPr>
              <a:t>worse</a:t>
            </a:r>
            <a:r>
              <a:rPr lang="el-GR" sz="1200" dirty="0" smtClean="0">
                <a:solidFill>
                  <a:srgbClr val="FF0000"/>
                </a:solidFill>
              </a:rPr>
              <a:t> </a:t>
            </a:r>
            <a:r>
              <a:rPr lang="el-GR" sz="1200" dirty="0" err="1" smtClean="0">
                <a:solidFill>
                  <a:srgbClr val="FF0000"/>
                </a:solidFill>
              </a:rPr>
              <a:t>outcomes</a:t>
            </a:r>
            <a:r>
              <a:rPr lang="el-GR" sz="1200" dirty="0" smtClean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l-GR" sz="1200" dirty="0" smtClean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l-GR" sz="1200" dirty="0" smtClean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l-GR" sz="1200" dirty="0" smtClean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l-GR" sz="1200" dirty="0" err="1" smtClean="0"/>
              <a:t>Sources</a:t>
            </a:r>
            <a:r>
              <a:rPr lang="el-GR" sz="1200" dirty="0" smtClean="0"/>
              <a:t>: </a:t>
            </a:r>
            <a:r>
              <a:rPr lang="el-GR" sz="1200" dirty="0" err="1" smtClean="0"/>
              <a:t>Starfield</a:t>
            </a:r>
            <a:r>
              <a:rPr lang="el-GR" sz="1200" dirty="0" smtClean="0"/>
              <a:t> </a:t>
            </a:r>
            <a:r>
              <a:rPr lang="el-GR" sz="1200" dirty="0" err="1" smtClean="0"/>
              <a:t>et</a:t>
            </a:r>
            <a:r>
              <a:rPr lang="el-GR" sz="1200" dirty="0" smtClean="0"/>
              <a:t> </a:t>
            </a:r>
            <a:r>
              <a:rPr lang="el-GR" sz="1200" dirty="0" err="1" smtClean="0"/>
              <a:t>al</a:t>
            </a:r>
            <a:r>
              <a:rPr lang="el-GR" sz="1200" dirty="0" smtClean="0"/>
              <a:t>, </a:t>
            </a:r>
            <a:r>
              <a:rPr lang="el-GR" sz="1200" dirty="0" err="1" smtClean="0"/>
              <a:t>Milbank</a:t>
            </a:r>
            <a:r>
              <a:rPr lang="el-GR" sz="1200" dirty="0" smtClean="0"/>
              <a:t> Q 2005;83:457-502.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l-GR" sz="1200" dirty="0" err="1" smtClean="0"/>
              <a:t>Macinko</a:t>
            </a:r>
            <a:r>
              <a:rPr lang="el-GR" sz="1200" dirty="0" smtClean="0"/>
              <a:t> </a:t>
            </a:r>
            <a:r>
              <a:rPr lang="el-GR" sz="1200" dirty="0" err="1" smtClean="0"/>
              <a:t>et</a:t>
            </a:r>
            <a:r>
              <a:rPr lang="el-GR" sz="1200" dirty="0" smtClean="0"/>
              <a:t> </a:t>
            </a:r>
            <a:r>
              <a:rPr lang="el-GR" sz="1200" dirty="0" err="1" smtClean="0"/>
              <a:t>al</a:t>
            </a:r>
            <a:r>
              <a:rPr lang="el-GR" sz="1200" dirty="0" smtClean="0"/>
              <a:t>, J </a:t>
            </a:r>
            <a:r>
              <a:rPr lang="el-GR" sz="1200" dirty="0" err="1" smtClean="0"/>
              <a:t>Ambul</a:t>
            </a:r>
            <a:r>
              <a:rPr lang="el-GR" sz="1200" dirty="0" smtClean="0"/>
              <a:t> </a:t>
            </a:r>
            <a:r>
              <a:rPr lang="el-GR" sz="1200" dirty="0" err="1" smtClean="0"/>
              <a:t>Care</a:t>
            </a:r>
            <a:r>
              <a:rPr lang="el-GR" sz="1200" dirty="0" smtClean="0"/>
              <a:t> </a:t>
            </a:r>
            <a:r>
              <a:rPr lang="el-GR" sz="1200" dirty="0" err="1" smtClean="0"/>
              <a:t>Manage</a:t>
            </a:r>
            <a:r>
              <a:rPr lang="el-GR" sz="1200" dirty="0" smtClean="0"/>
              <a:t> 2009;32:150-71.</a:t>
            </a: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2914A-BA40-427F-9420-1F7A4003C06D}" type="slidenum">
              <a:rPr lang="el-GR" smtClean="0"/>
              <a:pPr/>
              <a:t>8</a:t>
            </a:fld>
            <a:endParaRPr lang="el-G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Η διατύπωση ακολουθεί τη WONCA Europe 2023. Υπογραμμίστε ότι η Γενική/Οικογενειακή Ιατρική έχει δικό της επιστημονικό αντικείμενο.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smtClean="0"/>
              <a:t> </a:t>
            </a:r>
            <a:r>
              <a:t>Υπογραμμίστε ότι η Γενική/Οικογενειακή Ιατρική έχει δικό της επιστημονικό αντικείμενο.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Είναι η ικανότητα του Γενικού Ιατρού να </a:t>
            </a:r>
            <a:r>
              <a:rPr lang="el-GR" b="1" dirty="0" smtClean="0"/>
              <a:t>μην βλέπει τη νόσο απομονωμένα</a:t>
            </a:r>
            <a:r>
              <a:rPr lang="el-GR" dirty="0" smtClean="0"/>
              <a:t>, αλλά να συνθέτει την εικόνα του ανθρώπου συνολικά.</a:t>
            </a:r>
          </a:p>
          <a:p>
            <a:r>
              <a:rPr lang="el-GR" dirty="0" smtClean="0"/>
              <a:t>Δηλαδή συνδυάζει:</a:t>
            </a:r>
            <a:br>
              <a:rPr lang="el-GR" dirty="0" smtClean="0"/>
            </a:br>
            <a:r>
              <a:rPr lang="el-GR" b="1" dirty="0" smtClean="0"/>
              <a:t>βιολογικό + ψυχολογικό + κοινωνικό + οικογενειακό + περιβαλλοντικό πλαίσιο</a:t>
            </a:r>
            <a:r>
              <a:rPr lang="el-GR" dirty="0" smtClean="0"/>
              <a:t>.</a:t>
            </a: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2914A-BA40-427F-9420-1F7A4003C06D}" type="slidenum">
              <a:rPr lang="el-GR" smtClean="0"/>
              <a:pPr/>
              <a:t>13</a:t>
            </a:fld>
            <a:endParaRPr lang="el-G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l-GR" dirty="0" smtClean="0"/>
              <a:t>1. Είναι η </a:t>
            </a:r>
            <a:r>
              <a:rPr lang="el-GR" b="1" dirty="0" smtClean="0"/>
              <a:t>σαφής ενημέρωση του ασθενούς για το τι πρέπει να προσέξει μετά την επίσκεψη</a:t>
            </a:r>
            <a:r>
              <a:rPr lang="el-GR" dirty="0" smtClean="0"/>
              <a:t>:</a:t>
            </a:r>
          </a:p>
          <a:p>
            <a:r>
              <a:rPr lang="el-GR" dirty="0" smtClean="0"/>
              <a:t>ποια συμπτώματα αποτελούν </a:t>
            </a:r>
            <a:r>
              <a:rPr lang="el-GR" b="1" dirty="0" smtClean="0"/>
              <a:t>«κόκκινες σημαίες»</a:t>
            </a:r>
            <a:r>
              <a:rPr lang="el-GR" dirty="0" smtClean="0"/>
              <a:t>, </a:t>
            </a:r>
          </a:p>
          <a:p>
            <a:r>
              <a:rPr lang="el-GR" dirty="0" smtClean="0"/>
              <a:t>πότε πρέπει να επανέλθει στον γιατρό, </a:t>
            </a:r>
          </a:p>
          <a:p>
            <a:r>
              <a:rPr lang="el-GR" dirty="0" smtClean="0"/>
              <a:t>και πότε πρέπει να αναζητήσει </a:t>
            </a:r>
            <a:r>
              <a:rPr lang="el-GR" b="1" dirty="0" smtClean="0"/>
              <a:t>άμεσα επείγουσα φροντίδα</a:t>
            </a:r>
            <a:r>
              <a:rPr lang="el-GR" dirty="0" smtClean="0"/>
              <a:t>.</a:t>
            </a:r>
            <a:r>
              <a:rPr lang="el-GR" b="1" dirty="0" smtClean="0"/>
              <a:t> Παράδειγμα:</a:t>
            </a:r>
            <a:r>
              <a:rPr lang="el-GR" dirty="0" smtClean="0"/>
              <a:t> «Πιθανότατα πρόκειται για ιογενή λοίμωξη. Αν όμως εμφανίσετε δύσπνοια, υψηλό πυρετό ή επιδείνωση, επικοινωνήστε άμεσα μαζί μας».</a:t>
            </a:r>
          </a:p>
          <a:p>
            <a:endParaRPr lang="el-GR" dirty="0" smtClean="0"/>
          </a:p>
          <a:p>
            <a:r>
              <a:rPr lang="el-GR" dirty="0" smtClean="0"/>
              <a:t>2</a:t>
            </a:r>
            <a:r>
              <a:rPr smtClean="0"/>
              <a:t>Ζητήστε </a:t>
            </a:r>
            <a:r>
              <a:t>από τους φοιτητές να σκεφτούν πώς αλλάζει η πιθανότητα νόσου ανάλογα με το πλαίσιο στο οποίο βλέπουμε τον </a:t>
            </a:r>
            <a:r>
              <a:rPr/>
              <a:t>ασθενή</a:t>
            </a:r>
            <a:r>
              <a:rPr smtClean="0"/>
              <a:t>.</a:t>
            </a:r>
            <a:r>
              <a:rPr lang="el-GR" dirty="0" smtClean="0"/>
              <a:t> Πχ</a:t>
            </a:r>
            <a:r>
              <a:rPr lang="el-GR" baseline="0" dirty="0" smtClean="0"/>
              <a:t> Ασθενής με πόνο στο στήθος στην ΠΦΥ και στα καρδιολογικά επείγοντα ενός νοσοκομείου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Έχει ρόλο ο Γενικός Γιατρός στην τριτογενή πρόληψη? Πχ?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2914A-BA40-427F-9420-1F7A4003C06D}" type="slidenum">
              <a:rPr lang="el-GR" smtClean="0"/>
              <a:pPr/>
              <a:t>17</a:t>
            </a:fld>
            <a:endParaRPr lang="el-G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Χρησιμοποιήστε το περιστατικό για να διδάξετε differential diagnosis, red flags, medication review και safety-netting.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Μην εστιάσετε μόνο στο φάρμακο. Ζητήστε από τους φοιτητές να διατυπώσουν πρώτα στόχους και συνολική αξιολόγηση.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Συνδέστε το περιστατικό με falls, adverse drug events, deprescribing και continuity of care.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Για παράδειγμα:</a:t>
            </a:r>
          </a:p>
          <a:p>
            <a:r>
              <a:rPr lang="el-GR" dirty="0" smtClean="0"/>
              <a:t>ποιο ποσοστό των ασθενών έχει ανεπαρκή εμβολιαστική κάλυψη, </a:t>
            </a:r>
          </a:p>
          <a:p>
            <a:r>
              <a:rPr lang="el-GR" dirty="0" smtClean="0"/>
              <a:t>πόσοι ασθενείς με σακχαρώδη διαβήτη έχουν καλή ρύθμιση, </a:t>
            </a:r>
          </a:p>
          <a:p>
            <a:r>
              <a:rPr lang="el-GR" dirty="0" smtClean="0"/>
              <a:t>ποιες ομάδες δεν συμμετέχουν στον </a:t>
            </a:r>
            <a:r>
              <a:rPr lang="el-GR" dirty="0" err="1" smtClean="0"/>
              <a:t>προσυμπτωματικό</a:t>
            </a:r>
            <a:r>
              <a:rPr lang="el-GR" dirty="0" smtClean="0"/>
              <a:t> έλεγχο, </a:t>
            </a:r>
          </a:p>
          <a:p>
            <a:r>
              <a:rPr lang="el-GR" dirty="0" smtClean="0"/>
              <a:t>πού υπάρχουν αυξημένες ανάγκες υγείας.</a:t>
            </a:r>
          </a:p>
          <a:p>
            <a:r>
              <a:rPr lang="el-GR" dirty="0" smtClean="0"/>
              <a:t>2. Σημαίνει ότι η ψηφιακή τεχνολογία στην υγεία </a:t>
            </a:r>
            <a:r>
              <a:rPr lang="el-GR" b="1" dirty="0" smtClean="0"/>
              <a:t>δεν πρέπει να δημιουργεί νέες ανισότητες</a:t>
            </a:r>
            <a:r>
              <a:rPr lang="el-GR" dirty="0" smtClean="0"/>
              <a:t>.</a:t>
            </a:r>
          </a:p>
          <a:p>
            <a:r>
              <a:rPr lang="el-GR" dirty="0" smtClean="0"/>
              <a:t>Δεν έχουν όλοι οι ασθενείς:</a:t>
            </a:r>
          </a:p>
          <a:p>
            <a:r>
              <a:rPr lang="el-GR" dirty="0" smtClean="0"/>
              <a:t>πρόσβαση σε </a:t>
            </a:r>
            <a:r>
              <a:rPr lang="el-GR" dirty="0" err="1" smtClean="0"/>
              <a:t>internet</a:t>
            </a:r>
            <a:r>
              <a:rPr lang="el-GR" dirty="0" smtClean="0"/>
              <a:t> ή </a:t>
            </a:r>
            <a:r>
              <a:rPr lang="el-GR" dirty="0" err="1" smtClean="0"/>
              <a:t>smartphone</a:t>
            </a:r>
            <a:r>
              <a:rPr lang="el-GR" dirty="0" smtClean="0"/>
              <a:t>, </a:t>
            </a:r>
          </a:p>
          <a:p>
            <a:r>
              <a:rPr lang="el-GR" dirty="0" smtClean="0"/>
              <a:t>τις ίδιες ψηφιακές δεξιότητες, </a:t>
            </a:r>
          </a:p>
          <a:p>
            <a:r>
              <a:rPr lang="el-GR" dirty="0" smtClean="0"/>
              <a:t>δυνατότητα χρήσης τηλεϊατρικής, </a:t>
            </a:r>
          </a:p>
          <a:p>
            <a:r>
              <a:rPr lang="el-GR" dirty="0" smtClean="0"/>
              <a:t>την ίδια γλωσσική ή γνωστική ευχέρεια. </a:t>
            </a:r>
          </a:p>
          <a:p>
            <a:r>
              <a:rPr lang="el-GR" dirty="0" err="1" smtClean="0"/>
              <a:t>👉</a:t>
            </a:r>
            <a:r>
              <a:rPr lang="el-GR" dirty="0" smtClean="0"/>
              <a:t> Επομένως, η ηλεκτρονική </a:t>
            </a:r>
            <a:r>
              <a:rPr lang="el-GR" dirty="0" err="1" smtClean="0"/>
              <a:t>συνταγογράφηση</a:t>
            </a:r>
            <a:r>
              <a:rPr lang="el-GR" dirty="0" smtClean="0"/>
              <a:t>, η τηλεϊατρική, οι εφαρμογές υγείας κ.λπ. πρέπει να σχεδιάζονται έτσι ώστε </a:t>
            </a:r>
            <a:r>
              <a:rPr lang="el-GR" b="1" dirty="0" smtClean="0"/>
              <a:t>να είναι </a:t>
            </a:r>
            <a:r>
              <a:rPr lang="el-GR" b="1" dirty="0" err="1" smtClean="0"/>
              <a:t>προσβάσιμες</a:t>
            </a:r>
            <a:r>
              <a:rPr lang="el-GR" b="1" dirty="0" smtClean="0"/>
              <a:t> και σε ευάλωτες </a:t>
            </a:r>
            <a:r>
              <a:rPr lang="el-GR" b="1" dirty="0" err="1" smtClean="0"/>
              <a:t>ομάδε</a:t>
            </a:r>
            <a:endParaRPr lang="el-GR" dirty="0" smtClean="0"/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2914A-BA40-427F-9420-1F7A4003C06D}" type="slidenum">
              <a:rPr lang="el-GR" smtClean="0"/>
              <a:pPr/>
              <a:t>27</a:t>
            </a:fld>
            <a:endParaRPr lang="el-G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Δώστε 2–3 λεπτά για συζήτηση σε μικρές ομάδες και ζητήστε αιτιολόγηση της επιλογής.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7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1325880"/>
            <a:ext cx="1069848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FFFFF"/>
                </a:solidFill>
                <a:latin typeface="Aptos Display"/>
              </a:defRPr>
            </a:pPr>
            <a:r>
              <a:t>Ο ρόλος του Ειδικού</a:t>
            </a:r>
            <a:br/>
            <a:r>
              <a:t>Γενικής &amp; Οικογενειακής Ιατρικής στην ΠΦΥ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03320"/>
            <a:ext cx="512210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DCE6EB"/>
                </a:solidFill>
                <a:latin typeface="Aptos"/>
              </a:defRPr>
            </a:pPr>
            <a:r>
              <a:rPr smtClean="0"/>
              <a:t> </a:t>
            </a:r>
            <a:r>
              <a:rPr lang="el-GR" dirty="0" smtClean="0"/>
              <a:t>Α</a:t>
            </a:r>
            <a:r>
              <a:rPr smtClean="0"/>
              <a:t>πό </a:t>
            </a:r>
            <a:r>
              <a:t>τις αρχές της ΠΦΥ στην κλινική πράξη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669280"/>
            <a:ext cx="5635517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DCE6EB"/>
                </a:solidFill>
                <a:latin typeface="Aptos"/>
              </a:defRPr>
            </a:pPr>
            <a:r>
              <a:t>Ρένα </a:t>
            </a:r>
            <a:r>
              <a:rPr/>
              <a:t>Οικονομίδου</a:t>
            </a:r>
            <a:r>
              <a:rPr smtClean="0"/>
              <a:t>,</a:t>
            </a:r>
            <a:r>
              <a:rPr lang="el-GR" dirty="0" smtClean="0"/>
              <a:t> </a:t>
            </a:r>
            <a:r>
              <a:rPr lang="el-GR" dirty="0" err="1" smtClean="0"/>
              <a:t>Επ</a:t>
            </a:r>
            <a:r>
              <a:rPr lang="el-GR" dirty="0" smtClean="0"/>
              <a:t>. Καθηγήτρια Ιατρικής ΔΠΘ, Γενική Ιατρός</a:t>
            </a:r>
          </a:p>
          <a:p>
            <a:pPr>
              <a:defRPr sz="1500">
                <a:solidFill>
                  <a:srgbClr val="DCE6EB"/>
                </a:solidFill>
                <a:latin typeface="Aptos"/>
              </a:defRPr>
            </a:pPr>
            <a:endParaRPr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t="5690" r="78740" b="54626"/>
          <a:stretch>
            <a:fillRect/>
          </a:stretch>
        </p:blipFill>
        <p:spPr bwMode="auto">
          <a:xfrm>
            <a:off x="10746263" y="5572140"/>
            <a:ext cx="1458913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- Ορθογώνιο"/>
          <p:cNvSpPr/>
          <p:nvPr/>
        </p:nvSpPr>
        <p:spPr>
          <a:xfrm>
            <a:off x="822960" y="6038612"/>
            <a:ext cx="53085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 smtClean="0">
                <a:solidFill>
                  <a:schemeClr val="bg1"/>
                </a:solidFill>
              </a:rPr>
              <a:t>Πληροφορίες/</a:t>
            </a:r>
            <a:r>
              <a:rPr lang="en-US" b="1" dirty="0" smtClean="0">
                <a:solidFill>
                  <a:schemeClr val="bg1"/>
                </a:solidFill>
              </a:rPr>
              <a:t>Information</a:t>
            </a:r>
            <a:r>
              <a:rPr lang="el-GR" b="1" dirty="0" smtClean="0">
                <a:solidFill>
                  <a:schemeClr val="bg1"/>
                </a:solidFill>
              </a:rPr>
              <a:t>:  </a:t>
            </a:r>
            <a:r>
              <a:rPr lang="en-US" b="1" dirty="0" err="1" smtClean="0">
                <a:solidFill>
                  <a:schemeClr val="bg1"/>
                </a:solidFill>
              </a:rPr>
              <a:t>eoikonomi</a:t>
            </a:r>
            <a:r>
              <a:rPr lang="el-GR" b="1" dirty="0" smtClean="0">
                <a:solidFill>
                  <a:schemeClr val="bg1"/>
                </a:solidFill>
              </a:rPr>
              <a:t>@</a:t>
            </a:r>
            <a:r>
              <a:rPr lang="en-US" b="1" dirty="0" smtClean="0">
                <a:solidFill>
                  <a:schemeClr val="bg1"/>
                </a:solidFill>
              </a:rPr>
              <a:t>med</a:t>
            </a:r>
            <a:r>
              <a:rPr lang="el-GR" b="1" dirty="0" smtClean="0">
                <a:solidFill>
                  <a:schemeClr val="bg1"/>
                </a:solidFill>
              </a:rPr>
              <a:t>.</a:t>
            </a:r>
            <a:r>
              <a:rPr lang="en-US" b="1" dirty="0" err="1" smtClean="0">
                <a:solidFill>
                  <a:schemeClr val="bg1"/>
                </a:solidFill>
              </a:rPr>
              <a:t>duth</a:t>
            </a:r>
            <a:r>
              <a:rPr lang="el-GR" b="1" dirty="0" smtClean="0">
                <a:solidFill>
                  <a:schemeClr val="bg1"/>
                </a:solidFill>
              </a:rPr>
              <a:t>.</a:t>
            </a:r>
            <a:r>
              <a:rPr lang="en-US" b="1" dirty="0" err="1" smtClean="0">
                <a:solidFill>
                  <a:schemeClr val="bg1"/>
                </a:solidFill>
              </a:rPr>
              <a:t>gr</a:t>
            </a:r>
            <a:endParaRPr lang="el-G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>
                <a:solidFill>
                  <a:srgbClr val="C00000"/>
                </a:solidFill>
              </a:rPr>
              <a:t>Περιφερικό Ιατρείο </a:t>
            </a:r>
            <a:r>
              <a:rPr lang="el-GR" b="1" dirty="0" err="1" smtClean="0">
                <a:solidFill>
                  <a:srgbClr val="C00000"/>
                </a:solidFill>
              </a:rPr>
              <a:t>Σίνδου</a:t>
            </a:r>
            <a:endParaRPr lang="el-GR" b="1" dirty="0">
              <a:solidFill>
                <a:srgbClr val="C00000"/>
              </a:solidFill>
            </a:endParaRPr>
          </a:p>
        </p:txBody>
      </p:sp>
      <p:pic>
        <p:nvPicPr>
          <p:cNvPr id="9" name="Picture 4" descr="IMG_000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12" y="1600200"/>
            <a:ext cx="11144673" cy="468632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1 - Τίτλος"/>
          <p:cNvSpPr>
            <a:spLocks noGrp="1"/>
          </p:cNvSpPr>
          <p:nvPr>
            <p:ph type="ctrTitle" idx="4294967295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endParaRPr lang="el-GR" sz="5000">
              <a:solidFill>
                <a:srgbClr val="FFFFFF"/>
              </a:solidFill>
            </a:endParaRP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4294967295"/>
          </p:nvPr>
        </p:nvSpPr>
        <p:spPr>
          <a:xfrm>
            <a:off x="1828800" y="3941763"/>
            <a:ext cx="8534400" cy="1509712"/>
          </a:xfrm>
        </p:spPr>
        <p:txBody>
          <a:bodyPr>
            <a:normAutofit/>
          </a:bodyPr>
          <a:lstStyle/>
          <a:p>
            <a:pPr marL="0" indent="0">
              <a:buFont typeface="Wingdings" pitchFamily="2" charset="2"/>
              <a:buNone/>
            </a:pPr>
            <a:endParaRPr lang="el-GR" sz="3400">
              <a:solidFill>
                <a:srgbClr val="898989"/>
              </a:solidFill>
            </a:endParaRPr>
          </a:p>
        </p:txBody>
      </p:sp>
      <p:pic>
        <p:nvPicPr>
          <p:cNvPr id="111620" name="3 - Εικόνα" descr="ΠΡΟΣΚΛΗΣΗ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29167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- TextBox"/>
          <p:cNvSpPr txBox="1"/>
          <p:nvPr/>
        </p:nvSpPr>
        <p:spPr>
          <a:xfrm>
            <a:off x="1102785" y="836613"/>
            <a:ext cx="10001249" cy="457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l-GR" sz="2400">
                <a:solidFill>
                  <a:srgbClr val="953735"/>
                </a:solidFill>
                <a:latin typeface="Calibri" pitchFamily="34" charset="0"/>
              </a:rPr>
              <a:t>Κέντρο Υγείας Αστικού Τύπου Ν. Καλλικράτειας</a:t>
            </a:r>
          </a:p>
        </p:txBody>
      </p:sp>
      <p:sp>
        <p:nvSpPr>
          <p:cNvPr id="111622" name="7 - TextBox"/>
          <p:cNvSpPr txBox="1">
            <a:spLocks noChangeArrowheads="1"/>
          </p:cNvSpPr>
          <p:nvPr/>
        </p:nvSpPr>
        <p:spPr bwMode="auto">
          <a:xfrm>
            <a:off x="7334251" y="4714875"/>
            <a:ext cx="4857749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l-GR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>
                <a:solidFill>
                  <a:srgbClr val="C00000"/>
                </a:solidFill>
              </a:rPr>
              <a:t>Κέντρο Υγείας </a:t>
            </a:r>
            <a:r>
              <a:rPr lang="el-GR" b="1" dirty="0" err="1" smtClean="0">
                <a:solidFill>
                  <a:srgbClr val="C00000"/>
                </a:solidFill>
              </a:rPr>
              <a:t>Ευόσμου</a:t>
            </a:r>
            <a:endParaRPr lang="el-GR" b="1" dirty="0">
              <a:solidFill>
                <a:srgbClr val="C00000"/>
              </a:solidFill>
            </a:endParaRP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κειμένου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32098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0248" y="1214423"/>
            <a:ext cx="5715040" cy="2481379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/>
        </p:spPr>
      </p:pic>
      <p:pic>
        <p:nvPicPr>
          <p:cNvPr id="132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8243" y="3714753"/>
            <a:ext cx="6762797" cy="2940355"/>
          </a:xfrm>
          <a:prstGeom prst="rect">
            <a:avLst/>
          </a:prstGeom>
          <a:noFill/>
          <a:ln w="57150">
            <a:solidFill>
              <a:srgbClr val="C00000"/>
            </a:solidFill>
            <a:miter lim="800000"/>
            <a:headEnd/>
            <a:tailEnd/>
          </a:ln>
          <a:effectLst/>
        </p:spPr>
      </p:pic>
      <p:pic>
        <p:nvPicPr>
          <p:cNvPr id="13210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6211" y="1214422"/>
            <a:ext cx="5386917" cy="286601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321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6211" y="4214819"/>
            <a:ext cx="5795717" cy="2262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674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0"/>
                </a:solidFill>
                <a:latin typeface="Aptos Display"/>
              </a:defRPr>
            </a:pPr>
            <a:r>
              <a:t>Μαθησιακοί στόχοι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338328"/>
            <a:ext cx="1920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67475"/>
                </a:solidFill>
                <a:latin typeface="Aptos"/>
              </a:defRPr>
            </a:pPr>
            <a:r>
              <a:t>ΕΙΣΑΓΩΓΗ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232A30"/>
                </a:solidFill>
                <a:latin typeface="Aptos"/>
              </a:defRPr>
            </a:pPr>
            <a:r>
              <a:t>• Να ορίζει την Πρωτοβάθμια Φροντίδα Υγείας (ΠΦΥ) και τη θέση της στο σύστημα υγείας.</a:t>
            </a:r>
          </a:p>
          <a:p>
            <a:pPr>
              <a:spcAft>
                <a:spcPts val="1000"/>
              </a:spcAft>
              <a:defRPr sz="2000">
                <a:solidFill>
                  <a:srgbClr val="232A30"/>
                </a:solidFill>
                <a:latin typeface="Aptos"/>
              </a:defRPr>
            </a:pPr>
            <a:r>
              <a:t>• Να περιγράφει τα βασικά χαρακτηριστικά και τις 6 κεντρικές ικανότητες της Γενικής/Οικογενειακής Ιατρικής.</a:t>
            </a:r>
          </a:p>
          <a:p>
            <a:pPr>
              <a:spcAft>
                <a:spcPts val="1000"/>
              </a:spcAft>
              <a:defRPr sz="2000">
                <a:solidFill>
                  <a:srgbClr val="232A30"/>
                </a:solidFill>
                <a:latin typeface="Aptos"/>
              </a:defRPr>
            </a:pPr>
            <a:r>
              <a:t>• Να αναγνωρίζει τον ρόλο του ειδικού Γενικής Ιατρικής στη συνέχεια, τον συντονισμό και την ολοκληρωμένη φροντίδα.</a:t>
            </a:r>
          </a:p>
          <a:p>
            <a:pPr>
              <a:spcAft>
                <a:spcPts val="1000"/>
              </a:spcAft>
              <a:defRPr sz="2000">
                <a:solidFill>
                  <a:srgbClr val="232A30"/>
                </a:solidFill>
                <a:latin typeface="Aptos"/>
              </a:defRPr>
            </a:pPr>
            <a:r>
              <a:t>• Να εφαρμόζει τη λογική της ΠΦΥ σε συχνά και αδιαφοροποίητα κλινικά προβλήματα.</a:t>
            </a:r>
          </a:p>
          <a:p>
            <a:pPr>
              <a:spcAft>
                <a:spcPts val="1000"/>
              </a:spcAft>
              <a:defRPr sz="2000">
                <a:solidFill>
                  <a:srgbClr val="232A30"/>
                </a:solidFill>
                <a:latin typeface="Aptos"/>
              </a:defRPr>
            </a:pPr>
            <a:r>
              <a:t>• Να συνδέει πρόληψη, διαχείριση χρονίων νοσημάτων, πολυφαρμακία και κοινοτική προσανατολισμένη φροντίδα.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303520"/>
            <a:ext cx="10698480" cy="822960"/>
          </a:xfrm>
          <a:prstGeom prst="roundRect">
            <a:avLst/>
          </a:prstGeom>
          <a:solidFill>
            <a:srgbClr val="F2F6F8"/>
          </a:solidFill>
          <a:ln>
            <a:solidFill>
              <a:srgbClr val="2674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500" b="1">
                <a:solidFill>
                  <a:srgbClr val="267475"/>
                </a:solidFill>
              </a:defRPr>
            </a:pPr>
            <a:r>
              <a:rPr sz="1500">
                <a:solidFill>
                  <a:srgbClr val="232A30"/>
                </a:solidFill>
                <a:latin typeface="Aptos"/>
              </a:rPr>
              <a:t>Κεντρικό ερώτημα: Τι διαφορετικό προσφέρει ο Γενικός/Οικογενειακός Ιατρός σε σχέση με μια φροντίδα που οργανώνεται αποκλειστικά γύρω από τη νόσο;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E7D"/>
                </a:solidFill>
                <a:latin typeface="Aptos"/>
              </a:defRPr>
            </a:pPr>
            <a:r>
              <a:t>Γενική &amp; Οικογενειακή Ιατρική • ΠΦΥ                                     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Ισοσκελές τρίγωνο 1"/>
          <p:cNvSpPr/>
          <p:nvPr/>
        </p:nvSpPr>
        <p:spPr>
          <a:xfrm>
            <a:off x="1993556" y="1095633"/>
            <a:ext cx="8452023" cy="5428737"/>
          </a:xfrm>
          <a:prstGeom prst="triangle">
            <a:avLst>
              <a:gd name="adj" fmla="val 49812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3" name="Ευθεία γραμμή σύνδεσης 2"/>
          <p:cNvCxnSpPr/>
          <p:nvPr/>
        </p:nvCxnSpPr>
        <p:spPr>
          <a:xfrm flipV="1">
            <a:off x="2446639" y="3122140"/>
            <a:ext cx="7624119" cy="49428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Ευθεία γραμμή σύνδεσης 3"/>
          <p:cNvCxnSpPr/>
          <p:nvPr/>
        </p:nvCxnSpPr>
        <p:spPr>
          <a:xfrm flipV="1">
            <a:off x="2446639" y="4547287"/>
            <a:ext cx="7624119" cy="7414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Ευθεία γραμμή σύνδεσης 4"/>
          <p:cNvCxnSpPr/>
          <p:nvPr/>
        </p:nvCxnSpPr>
        <p:spPr>
          <a:xfrm>
            <a:off x="2446639" y="5782964"/>
            <a:ext cx="7624119" cy="41189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339545" y="138061"/>
            <a:ext cx="70598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000" b="1" dirty="0" smtClean="0">
                <a:solidFill>
                  <a:srgbClr val="C00000"/>
                </a:solidFill>
              </a:rPr>
              <a:t>Τα τρία επίπεδα περίθαλψης</a:t>
            </a:r>
            <a:endParaRPr lang="el-GR" sz="3000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9419" y="842486"/>
            <a:ext cx="2010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/>
              <a:t>Γεωγραφικό διαμέρισμα </a:t>
            </a:r>
            <a:endParaRPr lang="el-GR" dirty="0"/>
          </a:p>
        </p:txBody>
      </p:sp>
      <p:sp>
        <p:nvSpPr>
          <p:cNvPr id="13" name="TextBox 12"/>
          <p:cNvSpPr txBox="1"/>
          <p:nvPr/>
        </p:nvSpPr>
        <p:spPr>
          <a:xfrm>
            <a:off x="9585755" y="920572"/>
            <a:ext cx="2339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/>
              <a:t>Πληθυσμός</a:t>
            </a:r>
            <a:endParaRPr lang="el-GR" dirty="0"/>
          </a:p>
        </p:txBody>
      </p:sp>
      <p:sp>
        <p:nvSpPr>
          <p:cNvPr id="14" name="TextBox 13"/>
          <p:cNvSpPr txBox="1"/>
          <p:nvPr/>
        </p:nvSpPr>
        <p:spPr>
          <a:xfrm>
            <a:off x="5143494" y="2428868"/>
            <a:ext cx="1925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Τριτοβάθμιο</a:t>
            </a:r>
            <a:endParaRPr lang="el-GR" dirty="0"/>
          </a:p>
        </p:txBody>
      </p:sp>
      <p:sp>
        <p:nvSpPr>
          <p:cNvPr id="15" name="TextBox 14"/>
          <p:cNvSpPr txBox="1"/>
          <p:nvPr/>
        </p:nvSpPr>
        <p:spPr>
          <a:xfrm>
            <a:off x="4952992" y="3857628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Δευτεροβάθμιο</a:t>
            </a:r>
            <a:endParaRPr lang="el-GR" dirty="0"/>
          </a:p>
        </p:txBody>
      </p:sp>
      <p:sp>
        <p:nvSpPr>
          <p:cNvPr id="16" name="TextBox 15"/>
          <p:cNvSpPr txBox="1"/>
          <p:nvPr/>
        </p:nvSpPr>
        <p:spPr>
          <a:xfrm>
            <a:off x="5346358" y="5413630"/>
            <a:ext cx="2075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Πρωτοβάθμιο</a:t>
            </a:r>
            <a:endParaRPr lang="el-GR" dirty="0"/>
          </a:p>
        </p:txBody>
      </p:sp>
      <p:sp>
        <p:nvSpPr>
          <p:cNvPr id="17" name="TextBox 16"/>
          <p:cNvSpPr txBox="1"/>
          <p:nvPr/>
        </p:nvSpPr>
        <p:spPr>
          <a:xfrm>
            <a:off x="2108888" y="2303158"/>
            <a:ext cx="1787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Περιφέρεια</a:t>
            </a:r>
            <a:endParaRPr lang="el-GR" dirty="0"/>
          </a:p>
        </p:txBody>
      </p:sp>
      <p:sp>
        <p:nvSpPr>
          <p:cNvPr id="18" name="TextBox 17"/>
          <p:cNvSpPr txBox="1"/>
          <p:nvPr/>
        </p:nvSpPr>
        <p:spPr>
          <a:xfrm>
            <a:off x="1714470" y="3725216"/>
            <a:ext cx="1630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Νομαρχία</a:t>
            </a:r>
            <a:endParaRPr lang="el-GR" dirty="0"/>
          </a:p>
        </p:txBody>
      </p:sp>
      <p:sp>
        <p:nvSpPr>
          <p:cNvPr id="19" name="TextBox 18"/>
          <p:cNvSpPr txBox="1"/>
          <p:nvPr/>
        </p:nvSpPr>
        <p:spPr>
          <a:xfrm>
            <a:off x="857215" y="5017528"/>
            <a:ext cx="1861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Κοινότητα</a:t>
            </a:r>
            <a:endParaRPr lang="el-GR" dirty="0"/>
          </a:p>
        </p:txBody>
      </p:sp>
      <p:sp>
        <p:nvSpPr>
          <p:cNvPr id="20" name="TextBox 19"/>
          <p:cNvSpPr txBox="1"/>
          <p:nvPr/>
        </p:nvSpPr>
        <p:spPr>
          <a:xfrm>
            <a:off x="571462" y="6021176"/>
            <a:ext cx="1641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Οικογένεια</a:t>
            </a:r>
            <a:endParaRPr lang="el-GR" dirty="0"/>
          </a:p>
        </p:txBody>
      </p:sp>
      <p:sp>
        <p:nvSpPr>
          <p:cNvPr id="21" name="TextBox 20"/>
          <p:cNvSpPr txBox="1"/>
          <p:nvPr/>
        </p:nvSpPr>
        <p:spPr>
          <a:xfrm>
            <a:off x="4857742" y="6045887"/>
            <a:ext cx="2544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Αυτοφροντίδα</a:t>
            </a:r>
            <a:endParaRPr lang="el-GR" dirty="0"/>
          </a:p>
        </p:txBody>
      </p:sp>
      <p:sp>
        <p:nvSpPr>
          <p:cNvPr id="22" name="TextBox 21"/>
          <p:cNvSpPr txBox="1"/>
          <p:nvPr/>
        </p:nvSpPr>
        <p:spPr>
          <a:xfrm>
            <a:off x="7941277" y="2303159"/>
            <a:ext cx="2010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500.000 και άνω</a:t>
            </a:r>
            <a:endParaRPr lang="el-GR" dirty="0"/>
          </a:p>
        </p:txBody>
      </p:sp>
      <p:sp>
        <p:nvSpPr>
          <p:cNvPr id="24" name="TextBox 23"/>
          <p:cNvSpPr txBox="1"/>
          <p:nvPr/>
        </p:nvSpPr>
        <p:spPr>
          <a:xfrm>
            <a:off x="9008075" y="3724531"/>
            <a:ext cx="1886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50.000-500.000</a:t>
            </a:r>
            <a:endParaRPr lang="el-GR" dirty="0"/>
          </a:p>
        </p:txBody>
      </p:sp>
      <p:sp>
        <p:nvSpPr>
          <p:cNvPr id="25" name="TextBox 24"/>
          <p:cNvSpPr txBox="1"/>
          <p:nvPr/>
        </p:nvSpPr>
        <p:spPr>
          <a:xfrm>
            <a:off x="9749483" y="5012034"/>
            <a:ext cx="1573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500-50.000</a:t>
            </a:r>
            <a:endParaRPr lang="el-GR" dirty="0"/>
          </a:p>
        </p:txBody>
      </p:sp>
      <p:sp>
        <p:nvSpPr>
          <p:cNvPr id="26" name="TextBox 25"/>
          <p:cNvSpPr txBox="1"/>
          <p:nvPr/>
        </p:nvSpPr>
        <p:spPr>
          <a:xfrm>
            <a:off x="10393063" y="6045888"/>
            <a:ext cx="1532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1-10 άτομα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30809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674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0"/>
                </a:solidFill>
                <a:latin typeface="Aptos Display"/>
              </a:defRPr>
            </a:pPr>
            <a:r>
              <a:t>Τι είναι η Πρωτοβάθμια Φροντίδα Υγείας;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338328"/>
            <a:ext cx="1920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67475"/>
                </a:solidFill>
                <a:latin typeface="Aptos"/>
              </a:defRPr>
            </a:pPr>
            <a:r>
              <a:t>ΒΑΣΙΚΕΣ ΑΡΧΕΣ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Το επίπεδο φροντίδας που βρίσκεται κοντά στην καθημερινή ζωή του ατόμου, της οικογένειας και της κοινότητας.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Περιλαμβάνει πρόληψη και προαγωγή υγείας, διάγνωση και θεραπεία, παρακολούθηση, αποκατάσταση και υποστηρικτική/παρηγορική φροντίδα.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Λειτουργεί ως σημείο πρώτης επαφής για τα περισσότερα προβλήματα υγείας και ως κόμβος συντονισμού της πορείας του ασθενούς.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Η σύγχρονη ΠΦΥ δεν είναι απλώς «χαμηλότερο επίπεδο» νοσοκομειακής φροντίδας· είναι διαφορετική κλινική και οργανωτική προσέγγιση.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303520"/>
            <a:ext cx="10698480" cy="822960"/>
          </a:xfrm>
          <a:prstGeom prst="roundRect">
            <a:avLst/>
          </a:prstGeom>
          <a:solidFill>
            <a:srgbClr val="F2F6F8"/>
          </a:solidFill>
          <a:ln>
            <a:solidFill>
              <a:srgbClr val="2674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500" b="1">
                <a:solidFill>
                  <a:srgbClr val="267475"/>
                </a:solidFill>
              </a:defRPr>
            </a:pPr>
            <a:r>
              <a:rPr sz="1500">
                <a:solidFill>
                  <a:srgbClr val="232A30"/>
                </a:solidFill>
                <a:latin typeface="Aptos"/>
              </a:rPr>
              <a:t>WHO: Η ενίσχυση της ΠΦΥ απαιτεί συνδυασμό υπηρεσιών, επαγγελματιών, κοινοτικής συμμετοχής και συστημάτων που υποστηρίζουν ολοκληρωμένη φροντίδα.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E7D"/>
                </a:solidFill>
                <a:latin typeface="Aptos"/>
              </a:defRPr>
            </a:pPr>
            <a:r>
              <a:t>Γενική &amp; Οικογενειακή Ιατρική • ΠΦΥ                                      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674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0"/>
                </a:solidFill>
                <a:latin typeface="Aptos Display"/>
              </a:defRPr>
            </a:pPr>
            <a:r>
              <a:t>Γιατί έχει σημασία η ΠΦΥ;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338328"/>
            <a:ext cx="1920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67475"/>
                </a:solidFill>
                <a:latin typeface="Aptos"/>
              </a:defRPr>
            </a:pPr>
            <a:r>
              <a:t>ΒΑΣΙΚΕΣ ΑΡΧΕΣ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234440"/>
            <a:ext cx="5257800" cy="4983480"/>
          </a:xfrm>
          <a:prstGeom prst="roundRect">
            <a:avLst/>
          </a:prstGeom>
          <a:solidFill>
            <a:srgbClr val="F2F6F8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508760"/>
            <a:ext cx="47091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67475"/>
                </a:solidFill>
                <a:latin typeface="Aptos Display"/>
              </a:defRPr>
            </a:pPr>
            <a:r>
              <a:t>Σε επίπεδο ασθενούς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057400"/>
            <a:ext cx="461772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Πρώτη επαφή και εύκολη πρόσβαση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Συνέχεια φροντίδας στον χρόνο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Ολιστική εκτίμηση πολλαπλών προβλημάτων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Πρόληψη και έγκαιρη αναγνώριση κινδύνου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Συντονισμός με άλλες ειδικότητες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1234440"/>
            <a:ext cx="5257800" cy="4983480"/>
          </a:xfrm>
          <a:prstGeom prst="roundRect">
            <a:avLst/>
          </a:prstGeom>
          <a:solidFill>
            <a:srgbClr val="F2F6F8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37959" y="1508760"/>
            <a:ext cx="47091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67475"/>
                </a:solidFill>
                <a:latin typeface="Aptos Display"/>
              </a:defRPr>
            </a:pPr>
            <a:r>
              <a:t>Σε επίπεδο συστήματος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37959" y="2057400"/>
            <a:ext cx="461772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Ορθολογική χρήση πόρων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Μείωση κατακερματισμού της φροντίδας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Προσανατολισμός στις ανάγκες του πληθυσμού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Διεπιστημονική συνεργασία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Παρακολούθηση ποιότητας και αποτελεσμάτων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E7D"/>
                </a:solidFill>
                <a:latin typeface="Aptos"/>
              </a:defRPr>
            </a:pPr>
            <a:r>
              <a:t>Γενική &amp; Οικογενειακή Ιατρική • ΠΦΥ                                      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674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0"/>
                </a:solidFill>
                <a:latin typeface="Aptos Display"/>
              </a:defRPr>
            </a:pPr>
            <a:r>
              <a:t>Γενική/Οικογενειακή Ιατρική: επιστημονική ειδικότητα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338328"/>
            <a:ext cx="1920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67475"/>
                </a:solidFill>
                <a:latin typeface="Aptos"/>
              </a:defRPr>
            </a:pPr>
            <a:r>
              <a:t>ΒΑΣΙΚΕΣ ΑΡΧΕΣ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698480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Η Γενική/Οικογενειακή Ιατρική είναι ακαδημαϊκή και </a:t>
            </a:r>
            <a:r>
              <a:rPr/>
              <a:t>επιστημονική </a:t>
            </a:r>
            <a:r>
              <a:rPr lang="el-GR" dirty="0" smtClean="0"/>
              <a:t>ειδικότητα</a:t>
            </a:r>
            <a:r>
              <a:rPr smtClean="0"/>
              <a:t> </a:t>
            </a:r>
            <a:r>
              <a:t>με δικό της εκπαιδευτικό περιεχόμενο, ερευνητική βάση και κλινική δραστηριότητα.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Είναι κλινική ειδικότητα προσανατολισμένη στην ΠΦΥ.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Ο ειδικός Γενικής/Οικογενειακής Ιατρικής αντιμετωπίζει προβλήματα ανεξάρτητα από ηλικία, φύλο ή διάγνωση.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Η κλινική του σκέψη βασίζεται στη συχνότητα και στην πιθανότητα των νοσημάτων στην κοινότητα, στην αβεβαιότητα της πρώιμης παρουσίασης και στη συνέχεια της φροντίδας.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303520"/>
            <a:ext cx="10698480" cy="822960"/>
          </a:xfrm>
          <a:prstGeom prst="roundRect">
            <a:avLst/>
          </a:prstGeom>
          <a:solidFill>
            <a:srgbClr val="F2F6F8"/>
          </a:solidFill>
          <a:ln>
            <a:solidFill>
              <a:srgbClr val="2674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500" b="1">
                <a:solidFill>
                  <a:srgbClr val="267475"/>
                </a:solidFill>
              </a:defRPr>
            </a:pPr>
            <a:r>
              <a:rPr sz="1500">
                <a:solidFill>
                  <a:srgbClr val="232A30"/>
                </a:solidFill>
                <a:latin typeface="Aptos"/>
              </a:rPr>
              <a:t>WONCA Europe 2023: Η σύγχρονη ευρωπαϊκή διατύπωση περιλαμβάνει επίσης One Health, Planetary Health και βιωσιμότητα ως πλαίσιο ανάπτυξης της ειδικότητας.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E7D"/>
                </a:solidFill>
                <a:latin typeface="Aptos"/>
              </a:defRPr>
            </a:pPr>
            <a:r>
              <a:t>Γενική &amp; Οικογενειακή Ιατρική • ΠΦΥ                                      5</a:t>
            </a:r>
          </a:p>
        </p:txBody>
      </p:sp>
      <p:sp>
        <p:nvSpPr>
          <p:cNvPr id="8" name="7 - Έλλειψη"/>
          <p:cNvSpPr/>
          <p:nvPr/>
        </p:nvSpPr>
        <p:spPr>
          <a:xfrm>
            <a:off x="158620" y="3107094"/>
            <a:ext cx="12033075" cy="120364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674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177203"/>
            <a:ext cx="953868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F3750"/>
                </a:solidFill>
                <a:latin typeface="Aptos Display"/>
              </a:defRPr>
            </a:pPr>
            <a:r>
              <a:rPr lang="el-GR" sz="2000" b="1" dirty="0" smtClean="0"/>
              <a:t>Εκπαίδευση στην Ειδικότητα Γενικής Ιατρικής στην Ελλάδα — 5 έτη</a:t>
            </a:r>
            <a:endParaRPr sz="2000"/>
          </a:p>
        </p:txBody>
      </p:sp>
      <p:sp>
        <p:nvSpPr>
          <p:cNvPr id="4" name="TextBox 3"/>
          <p:cNvSpPr txBox="1"/>
          <p:nvPr/>
        </p:nvSpPr>
        <p:spPr>
          <a:xfrm>
            <a:off x="9601200" y="338328"/>
            <a:ext cx="1920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67475"/>
                </a:solidFill>
                <a:latin typeface="Aptos"/>
              </a:defRPr>
            </a:pPr>
            <a:r>
              <a:t>ΒΑΣΙΚΕΣ ΑΡΧΕΣ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E7D"/>
                </a:solidFill>
                <a:latin typeface="Aptos"/>
              </a:defRPr>
            </a:pPr>
            <a:r>
              <a:t>Γενική &amp; Οικογενειακή Ιατρική • ΠΦΥ                                      5</a:t>
            </a:r>
          </a:p>
        </p:txBody>
      </p:sp>
      <p:graphicFrame>
        <p:nvGraphicFramePr>
          <p:cNvPr id="8" name="7 - Πίνακας"/>
          <p:cNvGraphicFramePr>
            <a:graphicFrameLocks noGrp="1"/>
          </p:cNvGraphicFramePr>
          <p:nvPr/>
        </p:nvGraphicFramePr>
        <p:xfrm>
          <a:off x="594360" y="1023975"/>
          <a:ext cx="9715966" cy="5730393"/>
        </p:xfrm>
        <a:graphic>
          <a:graphicData uri="http://schemas.openxmlformats.org/drawingml/2006/table">
            <a:tbl>
              <a:tblPr/>
              <a:tblGrid>
                <a:gridCol w="4857983"/>
                <a:gridCol w="4857983"/>
              </a:tblGrid>
              <a:tr h="238183">
                <a:tc>
                  <a:txBody>
                    <a:bodyPr/>
                    <a:lstStyle/>
                    <a:p>
                      <a:r>
                        <a:rPr lang="el-GR" sz="1200" dirty="0"/>
                        <a:t>Εκπαιδευτικός κύκλος</a:t>
                      </a:r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sz="1200"/>
                        <a:t>Χρόνος</a:t>
                      </a:r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183">
                <a:tc>
                  <a:txBody>
                    <a:bodyPr/>
                    <a:lstStyle/>
                    <a:p>
                      <a:r>
                        <a:rPr lang="el-GR" sz="1200" dirty="0" err="1"/>
                        <a:t>🏥</a:t>
                      </a:r>
                      <a:r>
                        <a:rPr lang="el-GR" sz="1200" dirty="0"/>
                        <a:t> </a:t>
                      </a:r>
                      <a:r>
                        <a:rPr lang="el-GR" sz="1200" dirty="0" smtClean="0"/>
                        <a:t>  </a:t>
                      </a:r>
                      <a:r>
                        <a:rPr lang="el-GR" sz="1200" b="1" dirty="0" smtClean="0"/>
                        <a:t>Νοσοκομειακή </a:t>
                      </a:r>
                      <a:r>
                        <a:rPr lang="el-GR" sz="1200" b="1" dirty="0"/>
                        <a:t>εκπαίδευση</a:t>
                      </a:r>
                      <a:endParaRPr lang="el-GR" sz="1200" dirty="0"/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sz="1200" b="1"/>
                        <a:t>33 μήνες</a:t>
                      </a:r>
                      <a:endParaRPr lang="el-GR" sz="1200"/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183">
                <a:tc>
                  <a:txBody>
                    <a:bodyPr/>
                    <a:lstStyle/>
                    <a:p>
                      <a:r>
                        <a:rPr lang="el-GR" sz="1200" b="1" dirty="0"/>
                        <a:t>• </a:t>
                      </a:r>
                      <a:r>
                        <a:rPr lang="el-GR" sz="1200" b="1" dirty="0">
                          <a:solidFill>
                            <a:srgbClr val="FF0000"/>
                          </a:solidFill>
                        </a:rPr>
                        <a:t>Παθολογικός Τομέας</a:t>
                      </a:r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sz="1200"/>
                        <a:t>16 μήνες</a:t>
                      </a:r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183">
                <a:tc>
                  <a:txBody>
                    <a:bodyPr/>
                    <a:lstStyle/>
                    <a:p>
                      <a:r>
                        <a:rPr lang="el-GR" sz="1200"/>
                        <a:t>→ Παθολογία</a:t>
                      </a:r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sz="1200"/>
                        <a:t>10 μήνες</a:t>
                      </a:r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95458">
                <a:tc>
                  <a:txBody>
                    <a:bodyPr/>
                    <a:lstStyle/>
                    <a:p>
                      <a:r>
                        <a:rPr lang="el-GR" sz="1200"/>
                        <a:t>→ Καρδιολογία/Πνευμονολογία/Δερματολογία/Νευρολογία/κ.ά.</a:t>
                      </a:r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sz="1200"/>
                        <a:t>6 μήνες</a:t>
                      </a:r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183">
                <a:tc>
                  <a:txBody>
                    <a:bodyPr/>
                    <a:lstStyle/>
                    <a:p>
                      <a:r>
                        <a:rPr lang="el-GR" sz="1200" dirty="0"/>
                        <a:t>•</a:t>
                      </a:r>
                      <a:r>
                        <a:rPr lang="el-GR" sz="1200" b="1" dirty="0"/>
                        <a:t> </a:t>
                      </a:r>
                      <a:r>
                        <a:rPr lang="el-GR" sz="1200" b="1" dirty="0">
                          <a:solidFill>
                            <a:srgbClr val="FF0000"/>
                          </a:solidFill>
                        </a:rPr>
                        <a:t>Χειρουργικός Τομέας</a:t>
                      </a:r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sz="1200"/>
                        <a:t>8 μήνες</a:t>
                      </a:r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183">
                <a:tc>
                  <a:txBody>
                    <a:bodyPr/>
                    <a:lstStyle/>
                    <a:p>
                      <a:r>
                        <a:rPr lang="el-GR" sz="1200" dirty="0"/>
                        <a:t>→ Γενική Χειρουργική</a:t>
                      </a:r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sz="1200"/>
                        <a:t>3 μήνες</a:t>
                      </a:r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95458">
                <a:tc>
                  <a:txBody>
                    <a:bodyPr/>
                    <a:lstStyle/>
                    <a:p>
                      <a:r>
                        <a:rPr lang="el-GR" sz="1200"/>
                        <a:t>→ ΩΡΛ/Οφθαλμολογία/Ουρολογία/Ορθοπεδική</a:t>
                      </a:r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sz="1200"/>
                        <a:t>5 μήνες</a:t>
                      </a:r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183">
                <a:tc>
                  <a:txBody>
                    <a:bodyPr/>
                    <a:lstStyle/>
                    <a:p>
                      <a:r>
                        <a:rPr lang="el-GR" sz="1200" dirty="0"/>
                        <a:t>• </a:t>
                      </a:r>
                      <a:r>
                        <a:rPr lang="el-GR" sz="1200" b="1" dirty="0" err="1">
                          <a:solidFill>
                            <a:srgbClr val="FF0000"/>
                          </a:solidFill>
                        </a:rPr>
                        <a:t>Μητέρα–Παιδί</a:t>
                      </a:r>
                      <a:endParaRPr lang="el-GR" sz="1200" b="1" dirty="0">
                        <a:solidFill>
                          <a:srgbClr val="FF0000"/>
                        </a:solidFill>
                      </a:endParaRPr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sz="1200"/>
                        <a:t>4 μήνες</a:t>
                      </a:r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183">
                <a:tc>
                  <a:txBody>
                    <a:bodyPr/>
                    <a:lstStyle/>
                    <a:p>
                      <a:r>
                        <a:rPr lang="el-GR" sz="1200"/>
                        <a:t>→ Παιδιατρική</a:t>
                      </a:r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sz="1200"/>
                        <a:t>3 μήνες</a:t>
                      </a:r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183">
                <a:tc>
                  <a:txBody>
                    <a:bodyPr/>
                    <a:lstStyle/>
                    <a:p>
                      <a:r>
                        <a:rPr lang="el-GR" sz="1200"/>
                        <a:t>→ Μαιευτική–Γυναικολογία</a:t>
                      </a:r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sz="1200"/>
                        <a:t>1 μήνας</a:t>
                      </a:r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183">
                <a:tc>
                  <a:txBody>
                    <a:bodyPr/>
                    <a:lstStyle/>
                    <a:p>
                      <a:r>
                        <a:rPr lang="el-GR" sz="1200" b="1" dirty="0">
                          <a:solidFill>
                            <a:srgbClr val="FF0000"/>
                          </a:solidFill>
                        </a:rPr>
                        <a:t>• Ψυχική Υγεία</a:t>
                      </a:r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sz="1200"/>
                        <a:t>3 μήνες</a:t>
                      </a:r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183">
                <a:tc>
                  <a:txBody>
                    <a:bodyPr/>
                    <a:lstStyle/>
                    <a:p>
                      <a:r>
                        <a:rPr lang="el-GR" sz="1200" b="1" dirty="0">
                          <a:solidFill>
                            <a:srgbClr val="FF0000"/>
                          </a:solidFill>
                        </a:rPr>
                        <a:t>• Εργαστηριακός Τομέας</a:t>
                      </a:r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sz="1200"/>
                        <a:t>2 μήνες</a:t>
                      </a:r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183">
                <a:tc>
                  <a:txBody>
                    <a:bodyPr/>
                    <a:lstStyle/>
                    <a:p>
                      <a:r>
                        <a:rPr lang="el-GR" sz="1200" dirty="0" err="1" smtClean="0"/>
                        <a:t>🏠</a:t>
                      </a:r>
                      <a:r>
                        <a:rPr lang="el-GR" sz="1200" dirty="0" smtClean="0"/>
                        <a:t>    </a:t>
                      </a:r>
                      <a:r>
                        <a:rPr lang="el-GR" sz="1200" b="1" dirty="0">
                          <a:solidFill>
                            <a:srgbClr val="FF0000"/>
                          </a:solidFill>
                        </a:rPr>
                        <a:t>Πρωτοβάθμια Φροντίδα </a:t>
                      </a:r>
                      <a:r>
                        <a:rPr lang="el-GR" sz="1200" b="1" dirty="0" smtClean="0">
                          <a:solidFill>
                            <a:srgbClr val="FF0000"/>
                          </a:solidFill>
                        </a:rPr>
                        <a:t>Υγείας</a:t>
                      </a:r>
                      <a:r>
                        <a:rPr lang="el-GR" sz="2800" b="1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endParaRPr lang="el-GR" sz="2800" dirty="0">
                        <a:solidFill>
                          <a:srgbClr val="FF0000"/>
                        </a:solidFill>
                      </a:endParaRPr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sz="1200" b="1"/>
                        <a:t>27 μήνες</a:t>
                      </a:r>
                      <a:endParaRPr lang="el-GR" sz="1200"/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183">
                <a:tc>
                  <a:txBody>
                    <a:bodyPr/>
                    <a:lstStyle/>
                    <a:p>
                      <a:r>
                        <a:rPr lang="el-GR" sz="1200"/>
                        <a:t>• Δομές ΠΦΥ (ΚΥ/ΤΟΜΥ/άλλη δομή ΠΦΥ)</a:t>
                      </a:r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sz="1200" b="1"/>
                        <a:t>24 μήνες</a:t>
                      </a:r>
                      <a:endParaRPr lang="el-GR" sz="1200"/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183">
                <a:tc>
                  <a:txBody>
                    <a:bodyPr/>
                    <a:lstStyle/>
                    <a:p>
                      <a:r>
                        <a:rPr lang="el-GR" sz="1200"/>
                        <a:t>• Εισαγωγή στην ΠΦΥ &amp; Γενική Ιατρική</a:t>
                      </a:r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sz="1200"/>
                        <a:t>1 μήνας</a:t>
                      </a:r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6821">
                <a:tc>
                  <a:txBody>
                    <a:bodyPr/>
                    <a:lstStyle/>
                    <a:p>
                      <a:r>
                        <a:rPr lang="el-GR" sz="1200"/>
                        <a:t>• Προνοσοκομειακή Επείγουσα Ιατρική/ΕΚΑΒ</a:t>
                      </a:r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sz="1200"/>
                        <a:t>1 μήνας</a:t>
                      </a:r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183">
                <a:tc>
                  <a:txBody>
                    <a:bodyPr/>
                    <a:lstStyle/>
                    <a:p>
                      <a:r>
                        <a:rPr lang="el-GR" sz="1200"/>
                        <a:t>• Δημόσια Υγεία</a:t>
                      </a:r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sz="1200"/>
                        <a:t>1 μήνας</a:t>
                      </a:r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183">
                <a:tc>
                  <a:txBody>
                    <a:bodyPr/>
                    <a:lstStyle/>
                    <a:p>
                      <a:r>
                        <a:rPr lang="el-GR" sz="1200" b="1" dirty="0"/>
                        <a:t>ΣΥΝΟΛΟ</a:t>
                      </a:r>
                      <a:endParaRPr lang="el-GR" sz="1200" dirty="0"/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sz="1200" b="1" dirty="0"/>
                        <a:t>60 μήνες = 5 έτη</a:t>
                      </a:r>
                      <a:endParaRPr lang="el-GR" sz="1200" dirty="0"/>
                    </a:p>
                  </a:txBody>
                  <a:tcPr marL="59546" marR="59546" marT="29773" marB="297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Ορθογώνιο"/>
          <p:cNvSpPr/>
          <p:nvPr/>
        </p:nvSpPr>
        <p:spPr>
          <a:xfrm>
            <a:off x="931836" y="186612"/>
            <a:ext cx="88653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 smtClean="0"/>
              <a:t>Εκπαίδευση στην Ειδικότητα Γενικής Ιατρικής στην Ελλάδα</a:t>
            </a:r>
            <a:r>
              <a:rPr lang="en-US" b="1" dirty="0" smtClean="0"/>
              <a:t>: </a:t>
            </a:r>
            <a:r>
              <a:rPr lang="el-GR" b="1" dirty="0" smtClean="0">
                <a:solidFill>
                  <a:srgbClr val="FF0000"/>
                </a:solidFill>
              </a:rPr>
              <a:t>Κατανομή στην ΠΦΥ</a:t>
            </a:r>
            <a:r>
              <a:rPr lang="el-GR" sz="3200" b="1" dirty="0" smtClean="0">
                <a:solidFill>
                  <a:srgbClr val="FF0000"/>
                </a:solidFill>
              </a:rPr>
              <a:t>*</a:t>
            </a:r>
            <a:endParaRPr lang="el-GR" sz="3200" b="1" dirty="0">
              <a:solidFill>
                <a:srgbClr val="FF0000"/>
              </a:solidFill>
            </a:endParaRPr>
          </a:p>
        </p:txBody>
      </p:sp>
      <p:sp>
        <p:nvSpPr>
          <p:cNvPr id="3" name="2 - Ορθογώνιο"/>
          <p:cNvSpPr/>
          <p:nvPr/>
        </p:nvSpPr>
        <p:spPr>
          <a:xfrm>
            <a:off x="1455576" y="1859340"/>
            <a:ext cx="908801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 smtClean="0"/>
              <a:t>Κατανομή ΠΦΥ:</a:t>
            </a:r>
            <a:r>
              <a:rPr lang="el-GR" dirty="0" smtClean="0"/>
              <a:t>   3μηνο στο καθένα από τα 4 πρώτα έτη + </a:t>
            </a:r>
            <a:r>
              <a:rPr lang="el-GR" b="1" dirty="0" smtClean="0"/>
              <a:t>12 συνεχείς μήνες στο 5ο έτος</a:t>
            </a:r>
            <a:r>
              <a:rPr lang="el-GR" dirty="0" smtClean="0"/>
              <a:t>. </a:t>
            </a:r>
          </a:p>
          <a:p>
            <a:r>
              <a:rPr lang="el-GR" dirty="0" smtClean="0"/>
              <a:t>Το 5ο έτος αποτελεί έτος κλινικής άσκησης στην ΠΦΥ. </a:t>
            </a:r>
          </a:p>
          <a:p>
            <a:endParaRPr lang="el-GR" b="1" dirty="0" smtClean="0"/>
          </a:p>
          <a:p>
            <a:r>
              <a:rPr lang="el-GR" b="1" dirty="0" smtClean="0"/>
              <a:t>Σημαντική </a:t>
            </a:r>
            <a:r>
              <a:rPr lang="el-GR" b="1" dirty="0" err="1" smtClean="0"/>
              <a:t>επικαιροποίηση</a:t>
            </a:r>
            <a:r>
              <a:rPr lang="el-GR" b="1" smtClean="0"/>
              <a:t> :</a:t>
            </a:r>
            <a:r>
              <a:rPr lang="el-GR" smtClean="0"/>
              <a:t> </a:t>
            </a:r>
            <a:r>
              <a:rPr lang="el-GR" dirty="0" smtClean="0"/>
              <a:t>από το ισχύον πλαίσιο, οι ειδικευόμενοι Γενικής/Οικογενειακής Ιατρικής παρέχουν κατά το </a:t>
            </a:r>
            <a:r>
              <a:rPr lang="el-GR" b="1" dirty="0" smtClean="0"/>
              <a:t>5ο έτος</a:t>
            </a:r>
            <a:r>
              <a:rPr lang="el-GR" dirty="0" smtClean="0"/>
              <a:t> υπηρεσίες προσωπικού ιατρού, καθώς η εκπαίδευσή τους στην ΠΦΥ περιλαμβάνει </a:t>
            </a:r>
            <a:r>
              <a:rPr lang="el-GR" b="1" dirty="0" smtClean="0"/>
              <a:t>12 συνεχείς μήνες</a:t>
            </a:r>
            <a:r>
              <a:rPr lang="el-GR" dirty="0" smtClean="0"/>
              <a:t>. </a:t>
            </a:r>
          </a:p>
          <a:p>
            <a:endParaRPr lang="el-GR" b="1" dirty="0" smtClean="0"/>
          </a:p>
          <a:p>
            <a:endParaRPr lang="el-GR" b="1" dirty="0" smtClean="0"/>
          </a:p>
          <a:p>
            <a:r>
              <a:rPr lang="el-GR" b="1" dirty="0" smtClean="0"/>
              <a:t>Νομική βάση:</a:t>
            </a:r>
            <a:r>
              <a:rPr lang="el-GR" dirty="0" smtClean="0"/>
              <a:t> Υ.Α. Γ5α/ΓΠ.οικ.45856/2019, ΦΕΚ Β΄2661/1-7-2019, «Εκπαίδευση στην Ιατρική Ειδικότητα της Γενικής Ιατρικής». 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674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0"/>
                </a:solidFill>
                <a:latin typeface="Aptos Display"/>
              </a:defRPr>
            </a:pPr>
            <a:r>
              <a:t>Οι 12 χαρακτηριστικές ιδιότητες της ειδικότητας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338328"/>
            <a:ext cx="1920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67475"/>
                </a:solidFill>
                <a:latin typeface="Aptos"/>
              </a:defRPr>
            </a:pPr>
            <a:r>
              <a:t>ΒΑΣΙΚΕΣ ΑΡΧΕΣ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A30"/>
                </a:solidFill>
                <a:latin typeface="Aptos"/>
              </a:defRPr>
            </a:pPr>
            <a:r>
              <a:t>• Πρώτη επαφή • Συντονισμός φροντίδας</a:t>
            </a:r>
          </a:p>
          <a:p>
            <a:pPr>
              <a:spcAft>
                <a:spcPts val="1000"/>
              </a:spcAft>
              <a:defRPr sz="1800">
                <a:solidFill>
                  <a:srgbClr val="232A30"/>
                </a:solidFill>
                <a:latin typeface="Aptos"/>
              </a:defRPr>
            </a:pPr>
            <a:r>
              <a:t>• Προσωποκεντρική προσέγγιση • Ενδυνάμωση</a:t>
            </a:r>
          </a:p>
          <a:p>
            <a:pPr>
              <a:spcAft>
                <a:spcPts val="1000"/>
              </a:spcAft>
              <a:defRPr sz="1800">
                <a:solidFill>
                  <a:srgbClr val="232A30"/>
                </a:solidFill>
                <a:latin typeface="Aptos"/>
              </a:defRPr>
            </a:pPr>
            <a:r>
              <a:t>• Σχέση και επικοινωνία • Συνέχεια</a:t>
            </a:r>
          </a:p>
          <a:p>
            <a:pPr>
              <a:spcAft>
                <a:spcPts val="1000"/>
              </a:spcAft>
              <a:defRPr sz="1800">
                <a:solidFill>
                  <a:srgbClr val="232A30"/>
                </a:solidFill>
                <a:latin typeface="Aptos"/>
              </a:defRPr>
            </a:pPr>
            <a:r>
              <a:t>• Αποφάσεις με βάση τη συχνότητα/επίπτωση</a:t>
            </a:r>
          </a:p>
          <a:p>
            <a:pPr>
              <a:spcAft>
                <a:spcPts val="1000"/>
              </a:spcAft>
              <a:defRPr sz="1800">
                <a:solidFill>
                  <a:srgbClr val="232A30"/>
                </a:solidFill>
                <a:latin typeface="Aptos"/>
              </a:defRPr>
            </a:pPr>
            <a:r>
              <a:t>• Οξεία και χρόνια νοσήματα ταυτόχρονα</a:t>
            </a:r>
          </a:p>
          <a:p>
            <a:pPr>
              <a:spcAft>
                <a:spcPts val="1000"/>
              </a:spcAft>
              <a:defRPr sz="1800">
                <a:solidFill>
                  <a:srgbClr val="232A30"/>
                </a:solidFill>
                <a:latin typeface="Aptos"/>
              </a:defRPr>
            </a:pPr>
            <a:r>
              <a:t>• Αδιαφοροποίητα προβλήματα σε πρώιμο στάδιο</a:t>
            </a:r>
          </a:p>
          <a:p>
            <a:pPr>
              <a:spcAft>
                <a:spcPts val="1000"/>
              </a:spcAft>
              <a:defRPr sz="1800">
                <a:solidFill>
                  <a:srgbClr val="232A30"/>
                </a:solidFill>
                <a:latin typeface="Aptos"/>
              </a:defRPr>
            </a:pPr>
            <a:r>
              <a:t>• Προαγωγή υγείας και ευεξίας</a:t>
            </a:r>
          </a:p>
          <a:p>
            <a:pPr>
              <a:spcAft>
                <a:spcPts val="1000"/>
              </a:spcAft>
              <a:defRPr sz="1800">
                <a:solidFill>
                  <a:srgbClr val="232A30"/>
                </a:solidFill>
                <a:latin typeface="Aptos"/>
              </a:defRPr>
            </a:pPr>
            <a:r>
              <a:t>• Υγεία κοινότητας και περιβάλλοντος</a:t>
            </a:r>
          </a:p>
          <a:p>
            <a:pPr>
              <a:spcAft>
                <a:spcPts val="1000"/>
              </a:spcAft>
              <a:defRPr sz="1800">
                <a:solidFill>
                  <a:srgbClr val="232A30"/>
                </a:solidFill>
                <a:latin typeface="Aptos"/>
              </a:defRPr>
            </a:pPr>
            <a:r>
              <a:t>• Βιοψυχοκοινωνική/ολιστική προσέγγιση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303520"/>
            <a:ext cx="10698480" cy="822960"/>
          </a:xfrm>
          <a:prstGeom prst="roundRect">
            <a:avLst/>
          </a:prstGeom>
          <a:solidFill>
            <a:srgbClr val="F2F6F8"/>
          </a:solidFill>
          <a:ln>
            <a:solidFill>
              <a:srgbClr val="2674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500" b="1">
                <a:solidFill>
                  <a:srgbClr val="267475"/>
                </a:solidFill>
              </a:defRPr>
            </a:pPr>
            <a:r>
              <a:rPr sz="1500">
                <a:solidFill>
                  <a:srgbClr val="232A30"/>
                </a:solidFill>
                <a:latin typeface="Aptos"/>
              </a:rPr>
              <a:t>WONCA 2023: Οι παραπάνω αρχές οργανώνονται σε 6 core competencies: primary care management, person-centred care, specific problem solving, comprehensive approach, community orientation, holistic modelling.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E7D"/>
                </a:solidFill>
                <a:latin typeface="Aptos"/>
              </a:defRPr>
            </a:pPr>
            <a:r>
              <a:t>Γενική &amp; Οικογενειακή Ιατρική • ΠΦΥ                                      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674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0"/>
                </a:solidFill>
                <a:latin typeface="Aptos Display"/>
              </a:defRPr>
            </a:pPr>
            <a:r>
              <a:t>Οι 6 κεντρικές ικανότητες του Γενικού Ιατρού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338328"/>
            <a:ext cx="1920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67475"/>
                </a:solidFill>
                <a:latin typeface="Aptos"/>
              </a:defRPr>
            </a:pPr>
            <a:r>
              <a:t>ΒΑΣΙΚΕΣ ΑΡΧΕΣ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234440"/>
            <a:ext cx="5257800" cy="4983480"/>
          </a:xfrm>
          <a:prstGeom prst="roundRect">
            <a:avLst/>
          </a:prstGeom>
          <a:solidFill>
            <a:srgbClr val="F2F6F8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508760"/>
            <a:ext cx="47091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67475"/>
                </a:solidFill>
                <a:latin typeface="Aptos Display"/>
              </a:defRPr>
            </a:pPr>
            <a:r>
              <a:t>Κλινική πράξη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057400"/>
            <a:ext cx="461772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1. Διαχείριση ΠΦΥ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2. Προσωποκεντρική φροντίδα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3. Ειδικές δεξιότητες επίλυσης προβλημάτων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4. Ολοκληρωμένη προσέγγιση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1234440"/>
            <a:ext cx="5257800" cy="4983480"/>
          </a:xfrm>
          <a:prstGeom prst="roundRect">
            <a:avLst/>
          </a:prstGeom>
          <a:solidFill>
            <a:srgbClr val="F2F6F8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37959" y="1508760"/>
            <a:ext cx="47091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67475"/>
                </a:solidFill>
                <a:latin typeface="Aptos Display"/>
              </a:defRPr>
            </a:pPr>
            <a:r>
              <a:t>Πληθυσμός &amp; πλαίσιο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37959" y="2057400"/>
            <a:ext cx="4617720" cy="2303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5. Προσανατολισμός στην κοινότητα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6. </a:t>
            </a:r>
            <a:r>
              <a:rPr/>
              <a:t>Ολιστική </a:t>
            </a:r>
            <a:r>
              <a:rPr smtClean="0"/>
              <a:t>μοντελοποίηση</a:t>
            </a:r>
            <a:endParaRPr lang="el-GR" dirty="0" smtClean="0"/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rPr lang="el-GR" dirty="0" smtClean="0"/>
              <a:t>Και </a:t>
            </a:r>
            <a:endParaRPr/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Κριτική/ερευνητική σκέψη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Συνεχής βελτίωση ποιότητας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Ηθική, αξίες και επαγγελματισμός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E7D"/>
                </a:solidFill>
                <a:latin typeface="Aptos"/>
              </a:defRPr>
            </a:pPr>
            <a:r>
              <a:t>Γενική &amp; Οικογενειακή Ιατρική • ΠΦΥ                                      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674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0"/>
                </a:solidFill>
                <a:latin typeface="Aptos Display"/>
              </a:defRPr>
            </a:pPr>
            <a:r>
              <a:t>Πώς διαφέρει η κλινική σκέψη στην ΠΦΥ;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338328"/>
            <a:ext cx="1920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67475"/>
                </a:solidFill>
                <a:latin typeface="Aptos"/>
              </a:defRPr>
            </a:pPr>
            <a:r>
              <a:t>ΚΛΙΝΙΚΗ ΣΚΕΨΗ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234440"/>
            <a:ext cx="5257800" cy="4983480"/>
          </a:xfrm>
          <a:prstGeom prst="roundRect">
            <a:avLst/>
          </a:prstGeom>
          <a:solidFill>
            <a:srgbClr val="F2F6F8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508760"/>
            <a:ext cx="47091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67475"/>
                </a:solidFill>
                <a:latin typeface="Aptos Display"/>
              </a:defRPr>
            </a:pPr>
            <a:r>
              <a:t>Στην ΠΦΥ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057400"/>
            <a:ext cx="461772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Συχνά πρώιμη και αδιαφοροποίητη παρουσίαση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Χαμηλότερη προ-πιθανότητα σοβαρών σπάνιων νοσημάτων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Διαδοχική συλλογή πληροφοριών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Ανοχή και διαχείριση της διαγνωστικής αβεβαιότητας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Safety-netting και επανεκτίμηση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1234440"/>
            <a:ext cx="5257800" cy="4983480"/>
          </a:xfrm>
          <a:prstGeom prst="roundRect">
            <a:avLst/>
          </a:prstGeom>
          <a:solidFill>
            <a:srgbClr val="F2F6F8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37959" y="1508760"/>
            <a:ext cx="47091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67475"/>
                </a:solidFill>
                <a:latin typeface="Aptos Display"/>
              </a:defRPr>
            </a:pPr>
            <a:r>
              <a:t>Σε εξειδικευμένο/νοσοκομειακό περιβάλλον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37959" y="2057400"/>
            <a:ext cx="4617720" cy="2436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Συχνότερα υψηλότερη </a:t>
            </a:r>
            <a:r>
              <a:rPr/>
              <a:t>προ-πιθανότητα </a:t>
            </a:r>
            <a:r>
              <a:rPr lang="el-GR" dirty="0" smtClean="0"/>
              <a:t>σοβαρής/ σπάνιας </a:t>
            </a:r>
            <a:r>
              <a:rPr smtClean="0"/>
              <a:t>νόσου</a:t>
            </a:r>
            <a:endParaRPr/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Πιο επιλεγμένος πληθυσμός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Περισσότερα διαθέσιμα διαγνωστικά μέσα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Εστίαση σε συγκεκριμένο όργανο/νόσημα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Συχνά διαφορετική σχέση κόστους–οφέλους εξετάσεων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5303520"/>
            <a:ext cx="10698480" cy="822960"/>
          </a:xfrm>
          <a:prstGeom prst="roundRect">
            <a:avLst/>
          </a:prstGeom>
          <a:solidFill>
            <a:srgbClr val="F2F6F8"/>
          </a:solidFill>
          <a:ln>
            <a:solidFill>
              <a:srgbClr val="2674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500" b="1">
                <a:solidFill>
                  <a:srgbClr val="267475"/>
                </a:solidFill>
              </a:defRPr>
            </a:pPr>
            <a:r>
              <a:rPr sz="1500">
                <a:solidFill>
                  <a:srgbClr val="232A30"/>
                </a:solidFill>
                <a:latin typeface="Aptos"/>
              </a:rPr>
              <a:t>Κλινικό μήνυμα: Ο Γενικός Ιατρός δεν «κάνει λίγο από όλα». Διαχειρίζεται την αβεβαιότητα με συστηματικό τρόπο.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E7D"/>
                </a:solidFill>
                <a:latin typeface="Aptos"/>
              </a:defRPr>
            </a:pPr>
            <a:r>
              <a:t>Γενική &amp; Οικογενειακή Ιατρική • ΠΦΥ                                      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674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7894212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0"/>
                </a:solidFill>
                <a:latin typeface="Aptos Display"/>
              </a:defRPr>
            </a:pPr>
            <a:r>
              <a:rPr lang="el-GR" dirty="0" smtClean="0"/>
              <a:t>ΟΛΙΣΤΙΚΗ ΜΟΝΤΕΛΟΠΟΙΗΣΗ</a:t>
            </a:r>
          </a:p>
          <a:p>
            <a:pPr>
              <a:defRPr sz="2800" b="1">
                <a:solidFill>
                  <a:srgbClr val="1F3750"/>
                </a:solidFill>
                <a:latin typeface="Aptos Display"/>
              </a:defRPr>
            </a:pPr>
            <a:r>
              <a:rPr smtClean="0"/>
              <a:t>Ο </a:t>
            </a:r>
            <a:r>
              <a:t>ασθενής ως πρόσωπο — όχι ως διάγνωση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338328"/>
            <a:ext cx="1920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67475"/>
                </a:solidFill>
                <a:latin typeface="Aptos"/>
              </a:defRPr>
            </a:pPr>
            <a:r>
              <a:t>ΠΡΟΣΩΠΟΚΕΝΤΡΙΚΗ ΦΡΟΝΤΙΔΑ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8145" y="201168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Βιολογική διάσταση: συμπτώματα, σημεία, συννοσηρότητες, κίνδυνος.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Ψυχολογική διάσταση: φόβοι, προσδοκίες, πεποιθήσεις υγείας, αυτοδιαχείριση.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Κοινωνική διάσταση: οικογένεια, εργασία, οικονομικοί και κοινωνικοί παράγοντες.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Πολιτισμικό/περιβαλλοντικό πλαίσιο: αξίες, γλώσσα, πρόσβαση, συνθήκες διαβίωσης.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Κοινή λήψη αποφάσεων: τι είναι ιατρικά ενδεδειγμένο και τι είναι εφικτό και αποδεκτό για τον συγκεκριμένο άνθρωπο.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E7D"/>
                </a:solidFill>
                <a:latin typeface="Aptos"/>
              </a:defRPr>
            </a:pPr>
            <a:r>
              <a:t>Γενική &amp; Οικογενειακή Ιατρική • ΠΦΥ                                      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674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0"/>
                </a:solidFill>
                <a:latin typeface="Aptos Display"/>
              </a:defRPr>
            </a:pPr>
            <a:r>
              <a:t>Συνέχεια και συντονισμός της φροντίδας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338328"/>
            <a:ext cx="1920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67475"/>
                </a:solidFill>
                <a:latin typeface="Aptos"/>
              </a:defRPr>
            </a:pPr>
            <a:r>
              <a:t>ΣΥΣΤΗΜΑ ΥΓΕΙΑΣ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Ο προσωπικός/οικογενειακός ιατρός παρακολουθεί την πορεία του ασθενούς στον χρόνο.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Η παραπομπή δεν αποτελεί «μεταβίβαση» ευθύνης αλλά μέρος ενός συντονισμένου κύκλου φροντίδας.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Σημαντικές πληροφορίες πρέπει να μεταφέρονται μεταξύ ΠΦΥ, ειδικών, νοσοκομείου και άλλων επαγγελματιών υγείας.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Ο ηλεκτρονικός φάκελος υγείας μπορεί να υποστηρίξει συνέχεια, ασφάλεια και ορθολογική χρήση υπηρεσιών, όταν είναι πλήρης και διαλειτουργικός.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303520"/>
            <a:ext cx="10698480" cy="822960"/>
          </a:xfrm>
          <a:prstGeom prst="roundRect">
            <a:avLst/>
          </a:prstGeom>
          <a:solidFill>
            <a:srgbClr val="F2F6F8"/>
          </a:solidFill>
          <a:ln>
            <a:solidFill>
              <a:srgbClr val="2674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500" b="1">
                <a:solidFill>
                  <a:srgbClr val="267475"/>
                </a:solidFill>
              </a:defRPr>
            </a:pPr>
            <a:r>
              <a:rPr sz="1500">
                <a:solidFill>
                  <a:srgbClr val="232A30"/>
                </a:solidFill>
                <a:latin typeface="Aptos"/>
              </a:rPr>
              <a:t>Στόχος: Ο ασθενής να μην χρειάζεται να γίνει ο ίδιος «συντονιστής» του συστήματος υγείας.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E7D"/>
                </a:solidFill>
                <a:latin typeface="Aptos"/>
              </a:defRPr>
            </a:pPr>
            <a:r>
              <a:t>Γενική &amp; Οικογενειακή Ιατρική • ΠΦΥ                                     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674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0"/>
                </a:solidFill>
                <a:latin typeface="Aptos Display"/>
              </a:defRPr>
            </a:pPr>
            <a:r>
              <a:t>Πρόληψη: από το «check-up» στη διαχείριση κινδύνου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338328"/>
            <a:ext cx="1920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67475"/>
                </a:solidFill>
                <a:latin typeface="Aptos"/>
              </a:defRPr>
            </a:pPr>
            <a:r>
              <a:t>ΠΡΟΛΗΨΗ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234440"/>
            <a:ext cx="5257800" cy="4983480"/>
          </a:xfrm>
          <a:prstGeom prst="roundRect">
            <a:avLst/>
          </a:prstGeom>
          <a:solidFill>
            <a:srgbClr val="F2F6F8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508760"/>
            <a:ext cx="47091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67475"/>
                </a:solidFill>
                <a:latin typeface="Aptos Display"/>
              </a:defRPr>
            </a:pPr>
            <a:r>
              <a:t>Πρωτογενής πρόληψη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057400"/>
            <a:ext cx="461772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Εμβολιασμοί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Διακοπή καπνίσματος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Διατροφή &amp; σωματική δραστηριότητα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Πρόληψη παχυσαρκίας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Μείωση επιβλαβούς χρήσης αλκοόλ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1234440"/>
            <a:ext cx="5257800" cy="4983480"/>
          </a:xfrm>
          <a:prstGeom prst="roundRect">
            <a:avLst/>
          </a:prstGeom>
          <a:solidFill>
            <a:srgbClr val="F2F6F8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37959" y="1508760"/>
            <a:ext cx="47091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67475"/>
                </a:solidFill>
                <a:latin typeface="Aptos Display"/>
              </a:defRPr>
            </a:pPr>
            <a:r>
              <a:t>Δευτερογενής πρόληψη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37959" y="2057400"/>
            <a:ext cx="461772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Τεκμηριωμένος προσυμπτωματικός έλεγχος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Εντοπισμός ατόμων υψηλού κινδύνου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Έγκαιρη διάγνωση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Σαφής αλγόριθμος θετικού screening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Αποφυγή υπερδιάγνωσης και υπερθεραπείας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E7D"/>
                </a:solidFill>
                <a:latin typeface="Aptos"/>
              </a:defRPr>
            </a:pPr>
            <a:r>
              <a:t>Γενική &amp; Οικογενειακή Ιατρική • ΠΦΥ                                      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674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0"/>
                </a:solidFill>
                <a:latin typeface="Aptos Display"/>
              </a:defRPr>
            </a:pPr>
            <a:r>
              <a:t>Δημόσια υγεία στην ΠΦΥ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338328"/>
            <a:ext cx="1920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67475"/>
                </a:solidFill>
                <a:latin typeface="Aptos"/>
              </a:defRPr>
            </a:pPr>
            <a:r>
              <a:t>ΠΡΟΛΗΨΗ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698480" cy="28674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Ο Γενικός Ιατρός </a:t>
            </a:r>
            <a:r>
              <a:rPr/>
              <a:t>λειτουργεί </a:t>
            </a:r>
            <a:r>
              <a:rPr lang="el-GR" dirty="0" smtClean="0"/>
              <a:t>ως</a:t>
            </a:r>
            <a:r>
              <a:rPr smtClean="0"/>
              <a:t> </a:t>
            </a:r>
            <a:r>
              <a:rPr/>
              <a:t>διεπαφή </a:t>
            </a:r>
            <a:r>
              <a:rPr lang="el-GR" dirty="0" smtClean="0"/>
              <a:t> μεταξύ </a:t>
            </a:r>
            <a:r>
              <a:rPr smtClean="0"/>
              <a:t>ατομικής </a:t>
            </a:r>
            <a:r>
              <a:t>και πληθυσμιακής φροντίδας.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Εμβολιαστική κάλυψη και αναπλήρωση εμβολιασμών.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Προσυμπτωματικός έλεγχος σύμφωνα με ηλικία, φύλο, κίνδυνο και τεκμηριωμένες οδηγίες.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Παρεμβάσεις σε κάπνισμα, παχυσαρκία, καρδιαγγειακό κίνδυνο και ψυχική υγεία.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Αναγνώριση κοινωνικών προσδιοριστών υγείας και ομάδων με αυξημένα εμπόδια πρόσβασης.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E7D"/>
                </a:solidFill>
                <a:latin typeface="Aptos"/>
              </a:defRPr>
            </a:pPr>
            <a:r>
              <a:t>Γενική &amp; Οικογενειακή Ιατρική • ΠΦΥ                                      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674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0"/>
                </a:solidFill>
                <a:latin typeface="Aptos Display"/>
              </a:defRPr>
            </a:pPr>
            <a:r>
              <a:t>Η ΠΦΥ στην Ελλάδα: ιστορική διαδρομή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338328"/>
            <a:ext cx="1920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67475"/>
                </a:solidFill>
                <a:latin typeface="Aptos"/>
              </a:defRPr>
            </a:pPr>
            <a:r>
              <a:t>ΕΛΛΑΔΑ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581698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1978 — Διακήρυξη Alma-Ata: ΠΦΥ ως κεντρική στρατηγική για «Υγεία για Όλους».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1983 — Ν. 1397/1983 και ΕΣΥ: θεσμική πρόβλεψη για Κέντρα Υγείας και οικογενειακό ιατρό.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1990s–2010s — διαδοχικές μεταρρυθμιστικές προσεγγίσεις με διαφορετικό βαθμό εφαρμογής.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2014 — Ν. 4238/2014: σημαντική μεταβολή στην οργάνωση της ΠΦΥ.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2022 — Ν. 4931/2022 «Γιατρός για όλους»: νέα φάση οργάνωσης της ΠΦΥ και του θεσμού του προσωπικού ιατρού.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Σήμερα: η εκπαίδευση, η στελέχωση, η συνέχεια και η διασύνδεση των υπηρεσιών παραμένουν κρίσιμα πεδία.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888736"/>
            <a:ext cx="10698480" cy="822960"/>
          </a:xfrm>
          <a:prstGeom prst="roundRect">
            <a:avLst/>
          </a:prstGeom>
          <a:solidFill>
            <a:srgbClr val="F2F6F8"/>
          </a:solidFill>
          <a:ln>
            <a:solidFill>
              <a:srgbClr val="2674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500" b="1">
                <a:solidFill>
                  <a:srgbClr val="267475"/>
                </a:solidFill>
              </a:defRPr>
            </a:pPr>
            <a:r>
              <a:rPr sz="1500">
                <a:solidFill>
                  <a:srgbClr val="232A30"/>
                </a:solidFill>
                <a:latin typeface="Aptos"/>
              </a:rPr>
              <a:t>Διδακτική ερώτηση: Ποια από τα προβλήματα της ΠΦΥ είναι θέμα νομοθεσίας και ποια είναι θέμα εφαρμογής, ανθρώπινου δυναμικού και κουλτούρας;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E7D"/>
                </a:solidFill>
                <a:latin typeface="Aptos"/>
              </a:defRPr>
            </a:pPr>
            <a:r>
              <a:t>Γενική &amp; Οικογενειακή Ιατρική • ΠΦΥ                                      13</a:t>
            </a:r>
          </a:p>
        </p:txBody>
      </p:sp>
      <p:sp>
        <p:nvSpPr>
          <p:cNvPr id="8" name="7 - Ορθογώνιο"/>
          <p:cNvSpPr/>
          <p:nvPr/>
        </p:nvSpPr>
        <p:spPr>
          <a:xfrm>
            <a:off x="7619695" y="658368"/>
            <a:ext cx="4572000" cy="923330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Declaration of Alma-Ata 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International Conference on Primary Health Care, Alma-Ata, USSR, 6-12</a:t>
            </a:r>
            <a:r>
              <a:rPr lang="el-GR" dirty="0" smtClean="0">
                <a:solidFill>
                  <a:srgbClr val="C00000"/>
                </a:solidFill>
              </a:rPr>
              <a:t>,</a:t>
            </a:r>
            <a:r>
              <a:rPr lang="en-US" dirty="0" smtClean="0">
                <a:solidFill>
                  <a:srgbClr val="C00000"/>
                </a:solidFill>
              </a:rPr>
              <a:t> September 1978</a:t>
            </a:r>
            <a:endParaRPr lang="el-GR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674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0"/>
                </a:solidFill>
                <a:latin typeface="Aptos Display"/>
              </a:defRPr>
            </a:pPr>
            <a:r>
              <a:t>Ο προσωπικός ιατρός ως κόμβος του συστήματος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338328"/>
            <a:ext cx="1920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67475"/>
                </a:solidFill>
                <a:latin typeface="Aptos"/>
              </a:defRPr>
            </a:pPr>
            <a:r>
              <a:t>ΕΛΛΑΔΑ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Πρώτη επαφή και συνολική εκτίμηση του ασθενούς.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Πρόληψη, προαγωγή υγείας και διαχείριση παραγόντων κινδύνου.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Διαχείριση συχνών οξέων προβλημάτων και χρόνιων νοσημάτων.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Συντονισμός εξετάσεων, παραπομπών και θεραπευτικών παρεμβάσεων.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Συνεργασία με νοσηλευτές, άλλους επαγγελματίες υγείας και ειδικούς ιατρούς.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Παρακολούθηση μετά από νοσηλεία ή εξειδικευμένη παρέμβαση.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303520"/>
            <a:ext cx="10698480" cy="822960"/>
          </a:xfrm>
          <a:prstGeom prst="roundRect">
            <a:avLst/>
          </a:prstGeom>
          <a:solidFill>
            <a:srgbClr val="F2F6F8"/>
          </a:solidFill>
          <a:ln>
            <a:solidFill>
              <a:srgbClr val="2674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500" b="1">
                <a:solidFill>
                  <a:srgbClr val="267475"/>
                </a:solidFill>
              </a:defRPr>
            </a:pPr>
            <a:r>
              <a:rPr sz="1500">
                <a:solidFill>
                  <a:srgbClr val="232A30"/>
                </a:solidFill>
                <a:latin typeface="Aptos"/>
              </a:rPr>
              <a:t>Κρίσιμη διάκριση: Ο θεσμός του προσωπικού ιατρού είναι οργανωτικό εργαλείο του συστήματος· η Γενική/Οικογενειακή Ιατρική είναι επιστημονική και κλινική ειδικότητα.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E7D"/>
                </a:solidFill>
                <a:latin typeface="Aptos"/>
              </a:defRPr>
            </a:pPr>
            <a:r>
              <a:t>Γενική &amp; Οικογενειακή Ιατρική • ΠΦΥ                                      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674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0"/>
                </a:solidFill>
                <a:latin typeface="Aptos Display"/>
              </a:defRPr>
            </a:pPr>
            <a:r>
              <a:t>Πότε ο ασθενής χρειάζεται παραπομπή;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338328"/>
            <a:ext cx="1920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67475"/>
                </a:solidFill>
                <a:latin typeface="Aptos"/>
              </a:defRPr>
            </a:pPr>
            <a:r>
              <a:t>ΚΛΙΝΙΚΗ ΠΡΑΞΗ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698480" cy="3190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Όταν απαιτείται διαγνωστική ή θεραπευτική δυνατότητα που δεν είναι διαθέσιμη στην ΠΦΥ.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Όταν η πιθανότητα ή η βαρύτητα μιας νόσου υπερβαίνει τα όρια ασφαλούς διαχείρισης στην ΠΦΥ.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Όταν η κατάσταση είναι επείγουσα ή δυνητικά απειλητική για τη ζωή.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Όταν απαιτείται εξειδικευμένη διαδικασία/παρέμβαση.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</a:t>
            </a:r>
            <a:r>
              <a:rPr/>
              <a:t>Με </a:t>
            </a:r>
            <a:r>
              <a:rPr smtClean="0"/>
              <a:t>σαφ</a:t>
            </a:r>
            <a:r>
              <a:rPr lang="el-GR" dirty="0" err="1" smtClean="0"/>
              <a:t>ές</a:t>
            </a:r>
            <a:r>
              <a:rPr lang="el-GR" dirty="0" smtClean="0"/>
              <a:t> </a:t>
            </a:r>
            <a:r>
              <a:rPr smtClean="0"/>
              <a:t>κλινικό </a:t>
            </a:r>
            <a:r>
              <a:t>ερώτημα, σχετικές πληροφορίες και προσδοκώμενο αποτέλεσμα της παραπομπής.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303520"/>
            <a:ext cx="10698480" cy="822960"/>
          </a:xfrm>
          <a:prstGeom prst="roundRect">
            <a:avLst/>
          </a:prstGeom>
          <a:solidFill>
            <a:srgbClr val="F2F6F8"/>
          </a:solidFill>
          <a:ln>
            <a:solidFill>
              <a:srgbClr val="2674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500" b="1">
                <a:solidFill>
                  <a:srgbClr val="267475"/>
                </a:solidFill>
              </a:defRPr>
            </a:pPr>
            <a:r>
              <a:rPr sz="1500">
                <a:solidFill>
                  <a:srgbClr val="232A30"/>
                </a:solidFill>
                <a:latin typeface="Aptos"/>
              </a:rPr>
              <a:t>Safety-netting: Τι πρέπει να παρακολουθήσει ο ασθενής, ποια συμπτώματα είναι «κόκκινες σημαίες» και πότε πρέπει να επανέλθει ή να αναζητήσει επείγουσα φροντίδα;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E7D"/>
                </a:solidFill>
                <a:latin typeface="Aptos"/>
              </a:defRPr>
            </a:pPr>
            <a:r>
              <a:t>Γενική &amp; Οικογενειακή Ιατρική • ΠΦΥ                                      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674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0"/>
                </a:solidFill>
                <a:latin typeface="Aptos Display"/>
              </a:defRPr>
            </a:pPr>
            <a:r>
              <a:t>Κλινικό περιστατικό 1 — Επίμονος βήχας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338328"/>
            <a:ext cx="1920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67475"/>
                </a:solidFill>
                <a:latin typeface="Aptos"/>
              </a:defRPr>
            </a:pPr>
            <a:r>
              <a:t>ΚΛΙΝΙΚΗ ΣΚΕΨΗ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698480" cy="3190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62χρονη με επίμονο, επιδεινούμενο βήχα και βράγχος φωνής. Έναρξη μετά από συμπτώματα ανώτερου αναπνευστικού. Χωρίς </a:t>
            </a:r>
            <a:r>
              <a:rPr/>
              <a:t>πυρετό</a:t>
            </a:r>
            <a:r>
              <a:rPr smtClean="0"/>
              <a:t>.</a:t>
            </a:r>
            <a:endParaRPr lang="el-GR" dirty="0" smtClean="0"/>
          </a:p>
          <a:p>
            <a:pPr>
              <a:spcAft>
                <a:spcPts val="1000"/>
              </a:spcAft>
              <a:buFont typeface="Arial" pitchFamily="34" charset="0"/>
              <a:buChar char="•"/>
              <a:defRPr sz="2100">
                <a:solidFill>
                  <a:srgbClr val="232A30"/>
                </a:solidFill>
                <a:latin typeface="Aptos"/>
              </a:defRPr>
            </a:pPr>
            <a:r>
              <a:rPr lang="el-GR" dirty="0" smtClean="0"/>
              <a:t> Κάθε χρόνο </a:t>
            </a:r>
            <a:r>
              <a:rPr lang="el-GR" dirty="0" err="1" smtClean="0"/>
              <a:t>αντιγριππικό</a:t>
            </a:r>
            <a:r>
              <a:rPr lang="el-GR" dirty="0" smtClean="0"/>
              <a:t> εμβολιασμό</a:t>
            </a:r>
            <a:endParaRPr/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Έχει άσθμα, πρώην καπνίστρια και λαμβάνει εναλαπρίλη.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Προηγούμενος έλεγχος: φυσιολογική ακτινογραφία θώρακος και PFTs· λαρυγγοσκόπηση με βλάβη φωνητικών χορδών.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Διαφορική διάγνωση: μεταλοιμώδης βήχας, άσθμα, ΓΟΠΝ, ανεπιθύμητη ενέργεια φαρμάκου, λοίμωξη</a:t>
            </a:r>
            <a:r>
              <a:rPr/>
              <a:t>, </a:t>
            </a:r>
            <a:r>
              <a:rPr smtClean="0"/>
              <a:t>νεοπλασματική</a:t>
            </a:r>
            <a:r>
              <a:rPr lang="el-GR" dirty="0" smtClean="0"/>
              <a:t> </a:t>
            </a:r>
            <a:r>
              <a:rPr smtClean="0"/>
              <a:t>αιτία</a:t>
            </a:r>
            <a: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303520"/>
            <a:ext cx="10698480" cy="822960"/>
          </a:xfrm>
          <a:prstGeom prst="roundRect">
            <a:avLst/>
          </a:prstGeom>
          <a:solidFill>
            <a:srgbClr val="F2F6F8"/>
          </a:solidFill>
          <a:ln>
            <a:solidFill>
              <a:srgbClr val="2674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500" b="1">
                <a:solidFill>
                  <a:srgbClr val="267475"/>
                </a:solidFill>
              </a:defRPr>
            </a:pPr>
            <a:r>
              <a:rPr sz="1500">
                <a:solidFill>
                  <a:srgbClr val="232A30"/>
                </a:solidFill>
                <a:latin typeface="Aptos"/>
              </a:rPr>
              <a:t>Ερώτηση </a:t>
            </a:r>
            <a:r>
              <a:rPr sz="1500" smtClean="0">
                <a:solidFill>
                  <a:srgbClr val="232A30"/>
                </a:solidFill>
                <a:latin typeface="Aptos"/>
              </a:rPr>
              <a:t>: </a:t>
            </a:r>
            <a:r>
              <a:rPr sz="1500">
                <a:solidFill>
                  <a:srgbClr val="232A30"/>
                </a:solidFill>
                <a:latin typeface="Aptos"/>
              </a:rPr>
              <a:t>Ποιο είναι το πρόβλημα που πρέπει να λύσουμε τώρα: «να βρούμε τη διάγνωση» ή «να εκτιμήσουμε κίνδυνο, πιθανότητες και επόμενο ασφαλές βήμα»;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E7D"/>
                </a:solidFill>
                <a:latin typeface="Aptos"/>
              </a:defRPr>
            </a:pPr>
            <a:r>
              <a:t>Γενική &amp; Οικογενειακή Ιατρική • ΠΦΥ                                      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674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0"/>
                </a:solidFill>
                <a:latin typeface="Aptos Display"/>
              </a:defRPr>
            </a:pPr>
            <a:r>
              <a:t>Κλινικό περιστατικό 2 — Παχυσαρκία και αίτημα φαρμάκου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338328"/>
            <a:ext cx="1920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67475"/>
                </a:solidFill>
                <a:latin typeface="Aptos"/>
              </a:defRPr>
            </a:pPr>
            <a:r>
              <a:t>ΚΛΙΝΙΚΗ ΣΚΕΨΗ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23χρονη ζητά φαρμακευτική αγωγή για απώλεια βάρους.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ΔΜΣ 29,3 kg/m² και περίμετρος μέσης 95 cm.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Προηγούμενες προσπάθειες απώλειας βάρους με προσωρινή απώλεια και επανάκτηση.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Αναφέρει αϋπνία· οικογενειακό ιστορικό αυξημένου σωματικού βάρους.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Πριν από οποιαδήποτε συνταγογράφηση: στόχοι ασθενούς, ανθρωπομετρικά δεδομένα, συννοσηρότητες, φάρμακα, διατροφική/σωματική δραστηριότητα, ύπνος, ψυχοκοινωνικοί παράγοντες και τεκμηριωμένες ενδείξεις θεραπείας.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303520"/>
            <a:ext cx="10698480" cy="822960"/>
          </a:xfrm>
          <a:prstGeom prst="roundRect">
            <a:avLst/>
          </a:prstGeom>
          <a:solidFill>
            <a:srgbClr val="F2F6F8"/>
          </a:solidFill>
          <a:ln>
            <a:solidFill>
              <a:srgbClr val="2674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500" b="1">
                <a:solidFill>
                  <a:srgbClr val="267475"/>
                </a:solidFill>
              </a:defRPr>
            </a:pPr>
            <a:r>
              <a:rPr sz="1500">
                <a:solidFill>
                  <a:srgbClr val="232A30"/>
                </a:solidFill>
                <a:latin typeface="Aptos"/>
              </a:rPr>
              <a:t>Κλινική αρχή: Η αντιμετώπιση της παχυσαρκίας είναι μακροχρόνια, πολυπαραγοντική και εξατομικευμένη — όχι απλώς επιλογή ενός σκευάσματος.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E7D"/>
                </a:solidFill>
                <a:latin typeface="Aptos"/>
              </a:defRPr>
            </a:pPr>
            <a:r>
              <a:t>Γενική &amp; Οικογενειακή Ιατρική • ΠΦΥ                                      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674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0"/>
                </a:solidFill>
                <a:latin typeface="Aptos Display"/>
              </a:defRPr>
            </a:pPr>
            <a:r>
              <a:t>Κλινικό περιστατικό 3 — Ηλικιωμένη με πολυφαρμακία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338328"/>
            <a:ext cx="1920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67475"/>
                </a:solidFill>
                <a:latin typeface="Aptos"/>
              </a:defRPr>
            </a:pPr>
            <a:r>
              <a:t>ΓΗΡΙΑΤΡΙΚΗ ΣΤΗΝ ΠΦΥ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698480" cy="2416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73χρονη με κολπική μαρμαρυγή, υπέρταση, οστεοαρθρίτιδα γόνατος, οίδημα σφυρών και οστεοπενία.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Λαμβάνει πολλαπλά φάρμακα, μεταξύ άλλων αντιπηκτικό, αντιυπερτασικά, διουρητικό, αναλγητικό και βενζοδιαζεπίνη.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rPr/>
              <a:t>• </a:t>
            </a:r>
            <a:r>
              <a:rPr lang="el-GR" dirty="0" smtClean="0"/>
              <a:t>Τελευταία αναφέρει</a:t>
            </a:r>
            <a:r>
              <a:rPr smtClean="0"/>
              <a:t> </a:t>
            </a:r>
            <a:r>
              <a:t>σύγχυση, κόπωση και 4 πτώσεις το τελευταίο έτος.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Η πρώτη επίσκεψη στον προσωπικό ιατρό γίνεται μέσω της κόρης της.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303520"/>
            <a:ext cx="10698480" cy="822960"/>
          </a:xfrm>
          <a:prstGeom prst="roundRect">
            <a:avLst/>
          </a:prstGeom>
          <a:solidFill>
            <a:srgbClr val="F2F6F8"/>
          </a:solidFill>
          <a:ln>
            <a:solidFill>
              <a:srgbClr val="2674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500" b="1">
                <a:solidFill>
                  <a:srgbClr val="267475"/>
                </a:solidFill>
              </a:defRPr>
            </a:pPr>
            <a:r>
              <a:rPr sz="1500">
                <a:solidFill>
                  <a:srgbClr val="232A30"/>
                </a:solidFill>
                <a:latin typeface="Aptos"/>
              </a:rPr>
              <a:t>Ερώτημα: Πριν από νέα συνταγογράφηση: ποια φάρμακα είναι αναγκαία, ποια δυνητικά ακατάλληλα, ποιες αλληλεπιδράσεις/ανεπιθύμητες ενέργειες υπάρχουν και ποιοι θεραπευτικοί στόχοι είναι ρεαλιστικοί;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E7D"/>
                </a:solidFill>
                <a:latin typeface="Aptos"/>
              </a:defRPr>
            </a:pPr>
            <a:r>
              <a:t>Γενική &amp; Οικογενειακή Ιατρική • ΠΦΥ                                      18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674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0"/>
                </a:solidFill>
                <a:latin typeface="Aptos Display"/>
              </a:defRPr>
            </a:pPr>
            <a:r>
              <a:t>Προσέγγιση πολυφαρμακίας στην ΠΦΥ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338328"/>
            <a:ext cx="1920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67475"/>
                </a:solidFill>
                <a:latin typeface="Aptos"/>
              </a:defRPr>
            </a:pPr>
            <a:r>
              <a:t>ΓΗΡΙΑΤΡΙΚΗ ΣΤΗΝ ΠΦΥ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698480" cy="499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Συλλογή πλήρους λίστας φαρμάκων και πραγματικής χρήσης (συνταγογραφούμενα, OTC, συμπληρώματα).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Ανασκόπηση ένδειξης, αποτελεσματικότητας, ασφάλειας και αλληλεπιδράσεων για κάθε φάρμακο.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Έλεγχος νεφρικής/ηπατικής λειτουργίας, ορθοστατικής υπότασης, πτώσεων, γνωστικής λειτουργίας και προσήλωσης.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Αναγνώριση πιθανώς ακατάλληλων </a:t>
            </a:r>
            <a:r>
              <a:rPr/>
              <a:t>φαρμάκων </a:t>
            </a:r>
            <a:endParaRPr lang="el-GR" dirty="0" smtClean="0"/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rPr smtClean="0"/>
              <a:t>• </a:t>
            </a:r>
            <a:r>
              <a:t>Deprescribing όταν το αναμενόμενο </a:t>
            </a:r>
            <a:r>
              <a:rPr/>
              <a:t>όφελος </a:t>
            </a:r>
            <a:endParaRPr lang="el-GR" dirty="0" smtClean="0"/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rPr smtClean="0"/>
              <a:t>δεν </a:t>
            </a:r>
            <a:r>
              <a:t>υπερβαίνει πλέον τους κινδύνους, με σταδιακή </a:t>
            </a:r>
            <a:r>
              <a:rPr/>
              <a:t>και </a:t>
            </a:r>
            <a:endParaRPr lang="el-GR" dirty="0" smtClean="0"/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rPr smtClean="0"/>
              <a:t>παρακολουθούμενη </a:t>
            </a:r>
            <a:r>
              <a:rPr smtClean="0"/>
              <a:t>διαδικασία</a:t>
            </a:r>
            <a:r>
              <a:rPr lang="el-GR" dirty="0" smtClean="0"/>
              <a:t> . Εργαλεία </a:t>
            </a:r>
            <a:r>
              <a:rPr lang="el-GR" dirty="0" smtClean="0"/>
              <a:t>όπως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rPr lang="el-GR" dirty="0" smtClean="0"/>
              <a:t> </a:t>
            </a:r>
            <a:r>
              <a:rPr lang="el-GR" dirty="0" err="1" smtClean="0"/>
              <a:t>Beers</a:t>
            </a:r>
            <a:r>
              <a:rPr lang="el-GR" dirty="0" smtClean="0"/>
              <a:t> και STOPP/START 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E7D"/>
                </a:solidFill>
                <a:latin typeface="Aptos"/>
              </a:defRPr>
            </a:pPr>
            <a:r>
              <a:t>Γενική &amp; Οικογενειακή Ιατρική • ΠΦΥ                                      19</a:t>
            </a:r>
          </a:p>
        </p:txBody>
      </p:sp>
      <p:pic>
        <p:nvPicPr>
          <p:cNvPr id="10" name="Picture 2" descr="Image result for deprescribing algorithm">
            <a:extLst>
              <a:ext uri="{FF2B5EF4-FFF2-40B4-BE49-F238E27FC236}">
                <a16:creationId xmlns="" xmlns:a16="http://schemas.microsoft.com/office/drawing/2014/main" id="{E9A6F615-502A-4080-A39A-7891D6105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0671" y="3282672"/>
            <a:ext cx="3011024" cy="3429024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674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0"/>
                </a:solidFill>
                <a:latin typeface="Aptos Display"/>
              </a:defRPr>
            </a:pPr>
            <a:r>
              <a:t>Η «δύναμη» της ΠΦΥ: συνέχεια στον χρόνο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338328"/>
            <a:ext cx="1920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67475"/>
                </a:solidFill>
                <a:latin typeface="Aptos"/>
              </a:defRPr>
            </a:pPr>
            <a:r>
              <a:t>ΚΛΙΝΙΚΗ ΠΡΑΞΗ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Ο ίδιος ασθενής μπορεί να εμφανιστεί σήμερα με βήχα, αύριο με υπέρταση και σε λίγα χρόνια με πολυνοσηρότητα.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Η γνώση του ιστορικού και των προηγούμενων αποφάσεων αλλάζει την προ-πιθανότητα και το κλινικό νόημα νέων ευρημάτων.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Η σχέση εμπιστοσύνης διευκολύνει πρόληψη, αλλαγή συμπεριφοράς και κοινή λήψη αποφάσεων.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Η συνέχεια δεν σημαίνει «πάντα ο ίδιος γιατρός», αλλά οργανωμένη και συνεκτική συνέχεια πληροφορίας, θεραπείας και ευθύνης.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E7D"/>
                </a:solidFill>
                <a:latin typeface="Aptos"/>
              </a:defRPr>
            </a:pPr>
            <a:r>
              <a:t>Γενική &amp; Οικογενειακή Ιατρική • ΠΦΥ                                      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674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0"/>
                </a:solidFill>
                <a:latin typeface="Aptos Display"/>
              </a:defRPr>
            </a:pPr>
            <a:r>
              <a:t>Ψηφιακή ΠΦΥ: τι αλλάζει στην πράξη;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338328"/>
            <a:ext cx="1920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67475"/>
                </a:solidFill>
                <a:latin typeface="Aptos"/>
              </a:defRPr>
            </a:pPr>
            <a:r>
              <a:t>ΣΥΓΧΡΟΝΗ ΠΦΥ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234440"/>
            <a:ext cx="5257800" cy="4983480"/>
          </a:xfrm>
          <a:prstGeom prst="roundRect">
            <a:avLst/>
          </a:prstGeom>
          <a:solidFill>
            <a:srgbClr val="F2F6F8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508760"/>
            <a:ext cx="47091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67475"/>
                </a:solidFill>
                <a:latin typeface="Aptos Display"/>
              </a:defRPr>
            </a:pPr>
            <a:r>
              <a:t>Ευκαιρίες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057400"/>
            <a:ext cx="461772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Ηλεκτρονικός φάκελος υγείας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Τηλεϊατρική όπου ενδείκνυται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Υπενθυμίσεις πρόληψης και εμβολιασμών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Παρακολούθηση χρόνιων νοσημάτων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Ανάλυση πληθυσμιακών δεδομένων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1234440"/>
            <a:ext cx="5257800" cy="4983480"/>
          </a:xfrm>
          <a:prstGeom prst="roundRect">
            <a:avLst/>
          </a:prstGeom>
          <a:solidFill>
            <a:srgbClr val="F2F6F8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37959" y="1508760"/>
            <a:ext cx="47091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67475"/>
                </a:solidFill>
                <a:latin typeface="Aptos Display"/>
              </a:defRPr>
            </a:pPr>
            <a:r>
              <a:t>Προϋποθέσεις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37959" y="2057400"/>
            <a:ext cx="461772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Διαλειτουργικότητα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Προστασία προσωπικών δεδομένων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Κλινική εγκυρότητα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Ψηφιακή ισότητα και προσβασιμότητα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Ο άνθρωπος και η κλινική κρίση παραμένουν στο επίκεντρο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E7D"/>
                </a:solidFill>
                <a:latin typeface="Aptos"/>
              </a:defRPr>
            </a:pPr>
            <a:r>
              <a:t>Γενική &amp; Οικογενειακή Ιατρική • ΠΦΥ                                      21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674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0"/>
                </a:solidFill>
                <a:latin typeface="Aptos Display"/>
              </a:defRPr>
            </a:pPr>
            <a:r>
              <a:t>Η ΠΦΥ είναι ομαδική ιατρική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338328"/>
            <a:ext cx="1920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67475"/>
                </a:solidFill>
                <a:latin typeface="Aptos"/>
              </a:defRPr>
            </a:pPr>
            <a:r>
              <a:t>ΔΙΕΠΙΣΤΗΜΟΝΙΚΗ ΦΡΟΝΤΙΔΑ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698480" cy="2672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Ιατρός Γενικής/Οικογενειακής Ιατρικής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Νοσηλευτής/τρια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Επισκέπτης/τρια υγείας και επαγγελματίες πρόληψης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Ψυχολόγος, κοινωνικός λειτουργός, διαιτολόγος, φυσικοθεραπευτής όπου απαιτείται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Συνεργασία με ειδικούς ιατρούς και νοσοκομειακές υπηρεσίες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Κοινός σχεδιασμός φροντίδας </a:t>
            </a:r>
            <a:r>
              <a:rPr/>
              <a:t>με </a:t>
            </a:r>
            <a:r>
              <a:rPr smtClean="0"/>
              <a:t>σαφ</a:t>
            </a:r>
            <a:r>
              <a:rPr lang="el-GR" dirty="0" err="1" smtClean="0"/>
              <a:t>είς</a:t>
            </a:r>
            <a:r>
              <a:rPr smtClean="0"/>
              <a:t> </a:t>
            </a:r>
            <a:r>
              <a:t>ρόλους και επικοινωνία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303520"/>
            <a:ext cx="10698480" cy="822960"/>
          </a:xfrm>
          <a:prstGeom prst="roundRect">
            <a:avLst/>
          </a:prstGeom>
          <a:solidFill>
            <a:srgbClr val="F2F6F8"/>
          </a:solidFill>
          <a:ln>
            <a:solidFill>
              <a:srgbClr val="2674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500" b="1">
                <a:solidFill>
                  <a:srgbClr val="267475"/>
                </a:solidFill>
              </a:defRPr>
            </a:pPr>
            <a:r>
              <a:rPr sz="1500">
                <a:solidFill>
                  <a:srgbClr val="232A30"/>
                </a:solidFill>
                <a:latin typeface="Aptos"/>
              </a:rPr>
              <a:t>Κλινικό όφελος: Η διεπιστημονική ομάδα επιτρέπει στον Γενικό Ιατρό να εστιάζει στη σύνθεση της πληροφορίας και στον συντονισμό, όχι στην «ατομική εκτέλεση» όλων των παρεμβάσεων.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E7D"/>
                </a:solidFill>
                <a:latin typeface="Aptos"/>
              </a:defRPr>
            </a:pPr>
            <a:r>
              <a:t>Γενική &amp; Οικογενειακή Ιατρική • ΠΦΥ                                      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674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0"/>
                </a:solidFill>
                <a:latin typeface="Aptos Display"/>
              </a:defRPr>
            </a:pPr>
            <a:r>
              <a:t>Ποιότητα στην ΠΦΥ: τι μετράμε;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338328"/>
            <a:ext cx="1920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67475"/>
                </a:solidFill>
                <a:latin typeface="Aptos"/>
              </a:defRPr>
            </a:pPr>
            <a:r>
              <a:t>ΠΟΙΟΤΗΤΑ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234440"/>
            <a:ext cx="5257800" cy="4983480"/>
          </a:xfrm>
          <a:prstGeom prst="roundRect">
            <a:avLst/>
          </a:prstGeom>
          <a:solidFill>
            <a:srgbClr val="F2F6F8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508760"/>
            <a:ext cx="47091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67475"/>
                </a:solidFill>
                <a:latin typeface="Aptos Display"/>
              </a:defRPr>
            </a:pPr>
            <a:r>
              <a:t>Δομή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057400"/>
            <a:ext cx="461772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Στελέχωση και εκπαίδευση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Υποδομή και εξοπλισμός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Πληροφοριακά συστήματα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Πρόσβαση και ωράριο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1234440"/>
            <a:ext cx="5257800" cy="4983480"/>
          </a:xfrm>
          <a:prstGeom prst="roundRect">
            <a:avLst/>
          </a:prstGeom>
          <a:solidFill>
            <a:srgbClr val="F2F6F8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37959" y="1508760"/>
            <a:ext cx="47091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267475"/>
                </a:solidFill>
                <a:latin typeface="Aptos Display"/>
              </a:defRPr>
            </a:pPr>
            <a:r>
              <a:t>Διαδικασία &amp; αποτελέσματα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37959" y="2057400"/>
            <a:ext cx="461772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Εμβολιαστική κάλυψη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Έλεγχος παραγόντων κινδύνου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Διαχείριση χρονίων νοσημάτων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Εμπειρία και ασφάλεια ασθενούς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Αποφυγή περιττών εξετάσεων/παρεμβάσεων</a:t>
            </a:r>
          </a:p>
          <a:p>
            <a:pPr>
              <a:spcAft>
                <a:spcPts val="1000"/>
              </a:spcAft>
              <a:defRPr sz="1700">
                <a:solidFill>
                  <a:srgbClr val="232A30"/>
                </a:solidFill>
                <a:latin typeface="Aptos"/>
              </a:defRPr>
            </a:pPr>
            <a:r>
              <a:t>• Κλινικά αποτελέσματα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E7D"/>
                </a:solidFill>
                <a:latin typeface="Aptos"/>
              </a:defRPr>
            </a:pPr>
            <a:r>
              <a:t>Γενική &amp; Οικογενειακή Ιατρική • ΠΦΥ                                      23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674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03443"/>
            <a:ext cx="11226278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0"/>
                </a:solidFill>
                <a:latin typeface="Aptos Display"/>
              </a:defRPr>
            </a:pPr>
            <a:r>
              <a:rPr lang="el-GR" sz="2400" dirty="0" smtClean="0">
                <a:solidFill>
                  <a:schemeClr val="tx2"/>
                </a:solidFill>
              </a:rPr>
              <a:t>Η Πρωτοβάθμια Φροντίδα Υγείας στην Ελλάδα και η διακήρυξη της </a:t>
            </a:r>
            <a:r>
              <a:rPr lang="el-GR" sz="2400" dirty="0" err="1" smtClean="0">
                <a:solidFill>
                  <a:schemeClr val="tx2"/>
                </a:solidFill>
              </a:rPr>
              <a:t>Astana</a:t>
            </a:r>
            <a:r>
              <a:rPr lang="el-GR" sz="2400" dirty="0" smtClean="0">
                <a:solidFill>
                  <a:schemeClr val="tx2"/>
                </a:solidFill>
              </a:rPr>
              <a:t>: </a:t>
            </a:r>
            <a:r>
              <a:rPr lang="en-US" sz="2400" dirty="0" smtClean="0">
                <a:solidFill>
                  <a:schemeClr val="tx2"/>
                </a:solidFill>
              </a:rPr>
              <a:t/>
            </a:r>
            <a:br>
              <a:rPr lang="en-US" sz="2400" dirty="0" smtClean="0">
                <a:solidFill>
                  <a:schemeClr val="tx2"/>
                </a:solidFill>
              </a:rPr>
            </a:br>
            <a:r>
              <a:rPr lang="el-GR" sz="2400" dirty="0" smtClean="0">
                <a:solidFill>
                  <a:schemeClr val="tx2"/>
                </a:solidFill>
              </a:rPr>
              <a:t>τι μας λείπει</a:t>
            </a:r>
            <a:r>
              <a:rPr lang="en-US" sz="2400" dirty="0" smtClean="0">
                <a:solidFill>
                  <a:schemeClr val="tx2"/>
                </a:solidFill>
              </a:rPr>
              <a:t>;</a:t>
            </a:r>
            <a:endParaRPr sz="240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601200" y="338328"/>
            <a:ext cx="1920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67475"/>
                </a:solidFill>
                <a:latin typeface="Aptos"/>
              </a:defRPr>
            </a:pPr>
            <a:r>
              <a:t>ΔΙΕΠΙΣΤΗΜΟΝΙΚΗ ΦΡΟΝΤΙΔΑ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6984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rPr smtClean="0"/>
              <a:t>•</a:t>
            </a:r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E7D"/>
                </a:solidFill>
                <a:latin typeface="Aptos"/>
              </a:defRPr>
            </a:pPr>
            <a:r>
              <a:t>Γενική &amp; Οικογενειακή Ιατρική • ΠΦΥ                                      22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" y="1234440"/>
            <a:ext cx="8764152" cy="507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8531" y="1234440"/>
            <a:ext cx="4263164" cy="1099105"/>
          </a:xfrm>
          <a:prstGeom prst="rect">
            <a:avLst/>
          </a:prstGeom>
          <a:noFill/>
          <a:ln w="57150">
            <a:solidFill>
              <a:srgbClr val="C0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674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0"/>
                </a:solidFill>
                <a:latin typeface="Aptos Display"/>
              </a:defRPr>
            </a:pPr>
            <a:r>
              <a:t>Τρεις συχνές παρανοήσεις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338328"/>
            <a:ext cx="1920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67475"/>
                </a:solidFill>
                <a:latin typeface="Aptos"/>
              </a:defRPr>
            </a:pPr>
            <a:r>
              <a:t>ΣΥΖΗΤΗΣΗ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698480" cy="3857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</a:t>
            </a:r>
            <a:r>
              <a:rPr>
                <a:solidFill>
                  <a:schemeClr val="tx2"/>
                </a:solidFill>
              </a:rPr>
              <a:t>«Ο Γενικός Ιατρός είναι γιατρός χωρίς ειδικότητα.» </a:t>
            </a:r>
            <a:r>
              <a:t>→ Όχι. Είναι ειδικός ιατρός με συγκεκριμένη εκπαίδευση και αντικείμενο.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rPr>
                <a:solidFill>
                  <a:schemeClr val="tx2"/>
                </a:solidFill>
              </a:rPr>
              <a:t>• «Η Γενική Ιατρική είναι λίγο από όλες τις ειδικότητες.» </a:t>
            </a:r>
            <a:r>
              <a:t>→ Όχι. Έχει δική της επιστημονική βάση, κλινική μεθοδολογία και core competencies.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rPr/>
              <a:t>• </a:t>
            </a:r>
            <a:r>
              <a:rPr smtClean="0">
                <a:solidFill>
                  <a:schemeClr val="tx2"/>
                </a:solidFill>
              </a:rPr>
              <a:t>«</a:t>
            </a:r>
            <a:r>
              <a:rPr lang="el-GR" sz="2000" dirty="0" smtClean="0">
                <a:solidFill>
                  <a:schemeClr val="tx2"/>
                </a:solidFill>
              </a:rPr>
              <a:t>Γιατί όμως κάποιος να μην απευθύνεται απευθείας στον πιο εξειδικευμένο ιατρό για το πρόβλημα του, π.χ. Καρδιολόγο, Πνευμονολόγο, Ψυχίατρο, Ορθοπεδικό </a:t>
            </a:r>
            <a:r>
              <a:rPr lang="el-GR" sz="2000" dirty="0" err="1" smtClean="0">
                <a:solidFill>
                  <a:schemeClr val="tx2"/>
                </a:solidFill>
              </a:rPr>
              <a:t>κ.ο.κ</a:t>
            </a:r>
            <a:r>
              <a:rPr lang="el-GR" sz="2000" dirty="0" smtClean="0">
                <a:solidFill>
                  <a:schemeClr val="tx2"/>
                </a:solidFill>
              </a:rPr>
              <a:t>., αλλά θα πρέπει να έχει έναν Γενικό Ιατρό για όλα τα συνηθισμένα του προβλήματα και να παραπέμπεται μόνον όταν το πρόβλημα του δεν μπορεί να αντιμετωπιστεί στην Πρωτοβάθμια Φροντίδα Υγείας;» </a:t>
            </a:r>
            <a:r>
              <a:rPr smtClean="0"/>
              <a:t>→ </a:t>
            </a:r>
            <a:r>
              <a:rPr lang="el-GR" dirty="0" smtClean="0"/>
              <a:t>κατακερματισμένη και ασυνεχής. Επιπλέον, η θεραπεία που επικεντρώνεται σε ένα σύστημα του σώματος μπορεί να έχει ανεπιθύμητες επιπτώσεις σε άλλους τομείς</a:t>
            </a:r>
            <a:r>
              <a:rPr smtClean="0"/>
              <a:t>.</a:t>
            </a:r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5303520"/>
            <a:ext cx="10698480" cy="822960"/>
          </a:xfrm>
          <a:prstGeom prst="roundRect">
            <a:avLst/>
          </a:prstGeom>
          <a:solidFill>
            <a:srgbClr val="F2F6F8"/>
          </a:solidFill>
          <a:ln>
            <a:solidFill>
              <a:srgbClr val="2674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500" b="1">
                <a:solidFill>
                  <a:srgbClr val="267475"/>
                </a:solidFill>
              </a:defRPr>
            </a:pPr>
            <a:r>
              <a:rPr sz="1500">
                <a:solidFill>
                  <a:srgbClr val="232A30"/>
                </a:solidFill>
                <a:latin typeface="Aptos"/>
              </a:rPr>
              <a:t>Μήνυμα: Η αξία της Γενικής Ιατρικής βρίσκεται στη σύνθεση: άτομο + πρόβλημα + χρόνος + οικογένεια + κοινότητα + σύστημα υγείας.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E7D"/>
                </a:solidFill>
                <a:latin typeface="Aptos"/>
              </a:defRPr>
            </a:pPr>
            <a:r>
              <a:t>Γενική &amp; Οικογενειακή Ιατρική • ΠΦΥ                                      24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674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0"/>
                </a:solidFill>
                <a:latin typeface="Aptos Display"/>
              </a:defRPr>
            </a:pPr>
            <a:r>
              <a:t>Γιατί αφορά εσάς ως φοιτητές Ιατρικής;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338328"/>
            <a:ext cx="1920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67475"/>
                </a:solidFill>
                <a:latin typeface="Aptos"/>
              </a:defRPr>
            </a:pPr>
            <a:r>
              <a:t>ΕΚΠΑΙΔΕΥΣΗ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Η ΠΦΥ είναι χώρος όπου η κλινική αβεβαιότητα, η επικοινωνία και η λήψη αποφάσεων συναντώνται καθημερινά.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Προσφέρει έκθεση σε όλο το φάσμα ηλικιών και σε αδιαφοροποίητα προβλήματα.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Η εκπαίδευση στην ΠΦΥ ενισχύει δεξιότητες που είναι χρήσιμες σε κάθε ειδικότητα: ιστορικό, κλινική εξέταση, πιθανότητες, επικοινωνία, πρόληψη και συντονισμός.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Η Γενική/Οικογενειακή Ιατρική είναι επίσης ακαδημαϊκό πεδίο με έρευνα, εκπαίδευση και βελτίωση ποιότητας.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E7D"/>
                </a:solidFill>
                <a:latin typeface="Aptos"/>
              </a:defRPr>
            </a:pPr>
            <a:r>
              <a:t>Γενική &amp; Οικογενειακή Ιατρική • ΠΦΥ                                      25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674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0"/>
                </a:solidFill>
                <a:latin typeface="Aptos Display"/>
              </a:defRPr>
            </a:pPr>
            <a:r>
              <a:t>Mini-quiz: ποιο είναι το επόμενο βήμα;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338328"/>
            <a:ext cx="1920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67475"/>
                </a:solidFill>
                <a:latin typeface="Aptos"/>
              </a:defRPr>
            </a:pPr>
            <a:r>
              <a:t>ΔΡΑΣΤΗΡΙΟΤΗΤΑ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698480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Άνδρας 52 ετών, νέος επίμονος βήχας, χωρίς πυρετό, φυσιολογικά ζωτικά σημεία. Ποια στοιχεία του ιστορικού αλλάζουν περισσότερο </a:t>
            </a:r>
            <a:r>
              <a:rPr/>
              <a:t>την </a:t>
            </a:r>
            <a:r>
              <a:rPr smtClean="0"/>
              <a:t>προ-πιθανότητα</a:t>
            </a:r>
            <a:r>
              <a:rPr lang="en-US" dirty="0" smtClean="0"/>
              <a:t> (pretest probability) </a:t>
            </a:r>
            <a:r>
              <a:rPr smtClean="0"/>
              <a:t> </a:t>
            </a:r>
            <a:r>
              <a:t>σοβαρής νόσου;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Γυναίκα 68 ετών με 7 φάρμακα και 2 πτώσεις. Ποια είναι η πρώτη κίνηση πριν προστεθεί νέο φάρμακο;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Άτομο 45 ετών χωρίς γνωστό ιστορικό ζητά «όλες τις εξετάσεις». Πώς διακρίνουμε τεκμηριωμένο screening από αδιάκριτο check-up;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Ασθενής επιστρέφει μετά από νοσηλεία. Ποια στοιχεία πρέπει να συμφωνήσουν μεταξύ νοσοκομείου και ΠΦΥ;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303520"/>
            <a:ext cx="10698480" cy="822960"/>
          </a:xfrm>
          <a:prstGeom prst="roundRect">
            <a:avLst/>
          </a:prstGeom>
          <a:solidFill>
            <a:srgbClr val="F2F6F8"/>
          </a:solidFill>
          <a:ln>
            <a:solidFill>
              <a:srgbClr val="2674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500" b="1">
                <a:solidFill>
                  <a:srgbClr val="267475"/>
                </a:solidFill>
              </a:defRPr>
            </a:pPr>
            <a:r>
              <a:rPr sz="1500">
                <a:solidFill>
                  <a:srgbClr val="232A30"/>
                </a:solidFill>
                <a:latin typeface="Aptos"/>
              </a:rPr>
              <a:t>Στόχος: </a:t>
            </a:r>
            <a:r>
              <a:rPr lang="en-US" sz="1500" dirty="0" smtClean="0">
                <a:solidFill>
                  <a:srgbClr val="232A30"/>
                </a:solidFill>
                <a:latin typeface="Aptos"/>
              </a:rPr>
              <a:t>N</a:t>
            </a:r>
            <a:r>
              <a:rPr sz="1500" smtClean="0">
                <a:solidFill>
                  <a:srgbClr val="232A30"/>
                </a:solidFill>
                <a:latin typeface="Aptos"/>
              </a:rPr>
              <a:t>α αιτιολογήσ</a:t>
            </a:r>
            <a:r>
              <a:rPr lang="el-GR" sz="1500" dirty="0" err="1" smtClean="0">
                <a:solidFill>
                  <a:srgbClr val="232A30"/>
                </a:solidFill>
                <a:latin typeface="Aptos"/>
              </a:rPr>
              <a:t>ετε</a:t>
            </a:r>
            <a:r>
              <a:rPr sz="1500" smtClean="0">
                <a:solidFill>
                  <a:srgbClr val="232A30"/>
                </a:solidFill>
                <a:latin typeface="Aptos"/>
              </a:rPr>
              <a:t> </a:t>
            </a:r>
            <a:r>
              <a:rPr sz="1500">
                <a:solidFill>
                  <a:srgbClr val="232A30"/>
                </a:solidFill>
                <a:latin typeface="Aptos"/>
              </a:rPr>
              <a:t>το επόμενο βήμα, όχι απλώς να </a:t>
            </a:r>
            <a:r>
              <a:rPr sz="1500" smtClean="0">
                <a:solidFill>
                  <a:srgbClr val="232A30"/>
                </a:solidFill>
                <a:latin typeface="Aptos"/>
              </a:rPr>
              <a:t>ονομάσ</a:t>
            </a:r>
            <a:r>
              <a:rPr lang="el-GR" sz="1500" dirty="0" err="1" smtClean="0">
                <a:solidFill>
                  <a:srgbClr val="232A30"/>
                </a:solidFill>
                <a:latin typeface="Aptos"/>
              </a:rPr>
              <a:t>ετε</a:t>
            </a:r>
            <a:r>
              <a:rPr sz="1500" smtClean="0">
                <a:solidFill>
                  <a:srgbClr val="232A30"/>
                </a:solidFill>
                <a:latin typeface="Aptos"/>
              </a:rPr>
              <a:t> </a:t>
            </a:r>
            <a:r>
              <a:rPr sz="1500">
                <a:solidFill>
                  <a:srgbClr val="232A30"/>
                </a:solidFill>
                <a:latin typeface="Aptos"/>
              </a:rPr>
              <a:t>μία διάγνωση.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E7D"/>
                </a:solidFill>
                <a:latin typeface="Aptos"/>
              </a:defRPr>
            </a:pPr>
            <a:r>
              <a:t>Γενική &amp; Οικογενειακή Ιατρική • ΠΦΥ                                      26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674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0"/>
                </a:solidFill>
                <a:latin typeface="Aptos Display"/>
              </a:defRPr>
            </a:pPr>
            <a:r>
              <a:t>Take-home messages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338328"/>
            <a:ext cx="1920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67475"/>
                </a:solidFill>
                <a:latin typeface="Aptos"/>
              </a:defRPr>
            </a:pPr>
            <a:r>
              <a:t>ΣΥΜΠΕΡΑΣΜΑ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Η ΠΦΥ είναι θεμέλιο του συστήματος υγείας και όχι «προθάλαμος» του νοσοκομείου.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Η Γενική/Οικογενειακή Ιατρική είναι ξεχωριστή επιστημονική και κλινική ειδικότητα.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Ο Γενικός Ιατρός διαχειρίζεται αδιαφοροποίητα προβλήματα, οξέα και χρόνια νοσήματα, πρόληψη και πολυνοσηρότητα.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Η συνέχεια, ο συντονισμός και η προσωποκεντρική φροντίδα αποτελούν κεντρικά χαρακτηριστικά της ειδικότητας.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Η καλή ΠΦΥ απαιτεί ομάδα, πληροφορία, πρόσβαση, εκπαίδευση και αξιολόγηση ποιότητας.</a:t>
            </a:r>
          </a:p>
          <a:p>
            <a:pPr>
              <a:spcAft>
                <a:spcPts val="1000"/>
              </a:spcAft>
              <a:defRPr sz="2100">
                <a:solidFill>
                  <a:srgbClr val="232A30"/>
                </a:solidFill>
                <a:latin typeface="Aptos"/>
              </a:defRPr>
            </a:pPr>
            <a:r>
              <a:t>• Η βασική δεξιότητα δεν είναι να γνωρίζεις «τα πάντα», αλλά να γνωρίζεις τι χρειάζεται ο ασθενής τώρα — και τι μπορεί με ασφάλεια να περιμένει.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E7D"/>
                </a:solidFill>
                <a:latin typeface="Aptos"/>
              </a:defRPr>
            </a:pPr>
            <a:r>
              <a:t>Γενική &amp; Οικογενειακή Ιατρική • ΠΦΥ                                      27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674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0"/>
                </a:solidFill>
                <a:latin typeface="Aptos Display"/>
              </a:defRPr>
            </a:pPr>
            <a:r>
              <a:t>Ενδεικτική βιβλιογραφία &amp; πηγές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338328"/>
            <a:ext cx="1920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67475"/>
                </a:solidFill>
                <a:latin typeface="Aptos"/>
              </a:defRPr>
            </a:pPr>
            <a:r>
              <a:t>ΒΙΒΛΙΟΓΡΑΦΙΑ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188720"/>
            <a:ext cx="1069848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>
                <a:solidFill>
                  <a:srgbClr val="232A30"/>
                </a:solidFill>
                <a:latin typeface="Aptos"/>
              </a:defRPr>
            </a:pPr>
            <a:r>
              <a:t>• WONCA Europe. The European Definition of General Practice / Family Medicine. 2023 Edition.</a:t>
            </a:r>
          </a:p>
          <a:p>
            <a:pPr>
              <a:spcAft>
                <a:spcPts val="1000"/>
              </a:spcAft>
              <a:defRPr sz="1400">
                <a:solidFill>
                  <a:srgbClr val="232A30"/>
                </a:solidFill>
                <a:latin typeface="Aptos"/>
              </a:defRPr>
            </a:pPr>
            <a:r>
              <a:t>• WHO &amp; UNICEF. Operational Framework for Primary Health Care: Transforming Vision into Action. 2020.</a:t>
            </a:r>
          </a:p>
          <a:p>
            <a:pPr>
              <a:spcAft>
                <a:spcPts val="1000"/>
              </a:spcAft>
              <a:defRPr sz="1400">
                <a:solidFill>
                  <a:srgbClr val="232A30"/>
                </a:solidFill>
                <a:latin typeface="Aptos"/>
              </a:defRPr>
            </a:pPr>
            <a:r>
              <a:t>• WHO. Primary health care measurement framework and indicators: monitoring health systems through a primary health care lens.</a:t>
            </a:r>
          </a:p>
          <a:p>
            <a:pPr>
              <a:spcAft>
                <a:spcPts val="1000"/>
              </a:spcAft>
              <a:defRPr sz="1400">
                <a:solidFill>
                  <a:srgbClr val="232A30"/>
                </a:solidFill>
                <a:latin typeface="Aptos"/>
              </a:defRPr>
            </a:pPr>
            <a:r>
              <a:t>• Starfield B, Shi L, Macinko J. Contribution of primary care to health systems and health. Milbank Q. 2005;83:457–502.</a:t>
            </a:r>
          </a:p>
          <a:p>
            <a:pPr>
              <a:spcAft>
                <a:spcPts val="1000"/>
              </a:spcAft>
              <a:defRPr sz="1400">
                <a:solidFill>
                  <a:srgbClr val="232A30"/>
                </a:solidFill>
                <a:latin typeface="Aptos"/>
              </a:defRPr>
            </a:pPr>
            <a:r>
              <a:t>• Macinko J, Starfield B, Shi L. The contribution of primary care systems to health outcomes. J Ambul Care Manage. 2009;32:150–171.</a:t>
            </a:r>
          </a:p>
          <a:p>
            <a:pPr>
              <a:spcAft>
                <a:spcPts val="1000"/>
              </a:spcAft>
              <a:defRPr sz="1400">
                <a:solidFill>
                  <a:srgbClr val="232A30"/>
                </a:solidFill>
                <a:latin typeface="Aptos"/>
              </a:defRPr>
            </a:pPr>
            <a:r>
              <a:t>• American Geriatrics Society. Updated AGS Beers Criteria for Potentially Inappropriate Medication Use in Older Adults. J Am Geriatr Soc. 2019.</a:t>
            </a:r>
          </a:p>
          <a:p>
            <a:pPr>
              <a:spcAft>
                <a:spcPts val="1000"/>
              </a:spcAft>
              <a:defRPr sz="1400">
                <a:solidFill>
                  <a:srgbClr val="232A30"/>
                </a:solidFill>
                <a:latin typeface="Aptos"/>
              </a:defRPr>
            </a:pPr>
            <a:r>
              <a:t>• O’Mahony D, et al. STOPP/START criteria for potentially inappropriate prescribing in older people: version 2. Age Ageing. 2015;44:213–218.</a:t>
            </a:r>
          </a:p>
          <a:p>
            <a:pPr>
              <a:spcAft>
                <a:spcPts val="1000"/>
              </a:spcAft>
              <a:defRPr sz="1400">
                <a:solidFill>
                  <a:srgbClr val="232A30"/>
                </a:solidFill>
                <a:latin typeface="Aptos"/>
              </a:defRPr>
            </a:pPr>
            <a:r>
              <a:t>• Page AT, et al. Deprescribing in older people. Maturitas. 2016;91:115–134.</a:t>
            </a:r>
          </a:p>
          <a:p>
            <a:pPr>
              <a:spcAft>
                <a:spcPts val="1000"/>
              </a:spcAft>
              <a:defRPr sz="1400">
                <a:solidFill>
                  <a:srgbClr val="232A30"/>
                </a:solidFill>
                <a:latin typeface="Aptos"/>
              </a:defRPr>
            </a:pPr>
            <a:r>
              <a:t>• Ν. 1397/1983 — Εθνικό Σύστημα Υγείας.</a:t>
            </a:r>
          </a:p>
          <a:p>
            <a:pPr>
              <a:spcAft>
                <a:spcPts val="1000"/>
              </a:spcAft>
              <a:defRPr sz="1400">
                <a:solidFill>
                  <a:srgbClr val="232A30"/>
                </a:solidFill>
                <a:latin typeface="Aptos"/>
              </a:defRPr>
            </a:pPr>
            <a:r>
              <a:t>• Ν. 4238/2014 — Πρωτοβάθμιο Εθνικό Δίκτυο Υγείας.</a:t>
            </a:r>
          </a:p>
          <a:p>
            <a:pPr>
              <a:spcAft>
                <a:spcPts val="1000"/>
              </a:spcAft>
              <a:defRPr sz="1400">
                <a:solidFill>
                  <a:srgbClr val="232A30"/>
                </a:solidFill>
                <a:latin typeface="Aptos"/>
              </a:defRPr>
            </a:pPr>
            <a:r>
              <a:t>• Ν. 4931/2022 — «Γιατρός για όλους».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E7D"/>
                </a:solidFill>
                <a:latin typeface="Aptos"/>
              </a:defRPr>
            </a:pPr>
            <a:r>
              <a:t>Γενική &amp; Οικογενειακή Ιατρική • ΠΦΥ                                      28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52C0AD-0AE9-CF46-8AB4-D6318263B06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xmlns="" id="{A635F4C7-E097-473A-A9E7-0F788C81725D}"/>
              </a:ext>
            </a:extLst>
          </p:cNvPr>
          <p:cNvSpPr txBox="1">
            <a:spLocks/>
          </p:cNvSpPr>
          <p:nvPr/>
        </p:nvSpPr>
        <p:spPr>
          <a:xfrm>
            <a:off x="381000" y="6391913"/>
            <a:ext cx="9159240" cy="4508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/>
              <a:t>COPD, chronic obstructive pulmonary disease; MRI, magnetic resonance imaging; PFTs, pulmonary function tests.</a:t>
            </a:r>
            <a:endParaRPr lang="en-US" sz="900" dirty="0"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900" b="1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en-US" sz="900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. Chadwick KA, et al. </a:t>
            </a:r>
            <a:r>
              <a:rPr lang="en-US" sz="900" i="1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Ear Nose Throat J</a:t>
            </a:r>
            <a:r>
              <a:rPr lang="en-US" sz="900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. 2019:145561319838408.</a:t>
            </a:r>
          </a:p>
        </p:txBody>
      </p:sp>
      <p:sp>
        <p:nvSpPr>
          <p:cNvPr id="11" name="Rectangle: Single Corner Rounded 10">
            <a:extLst>
              <a:ext uri="{FF2B5EF4-FFF2-40B4-BE49-F238E27FC236}">
                <a16:creationId xmlns:a16="http://schemas.microsoft.com/office/drawing/2014/main" xmlns="" id="{F4B20357-45D0-4C26-8447-A58C45FB05B5}"/>
              </a:ext>
            </a:extLst>
          </p:cNvPr>
          <p:cNvSpPr/>
          <p:nvPr/>
        </p:nvSpPr>
        <p:spPr>
          <a:xfrm flipH="1" flipV="1">
            <a:off x="381000" y="1022164"/>
            <a:ext cx="3792167" cy="5334186"/>
          </a:xfrm>
          <a:prstGeom prst="round1Rect">
            <a:avLst>
              <a:gd name="adj" fmla="val 660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Rectangle: Single Corner Rounded 11">
            <a:extLst>
              <a:ext uri="{FF2B5EF4-FFF2-40B4-BE49-F238E27FC236}">
                <a16:creationId xmlns:a16="http://schemas.microsoft.com/office/drawing/2014/main" xmlns="" id="{6CA75DE7-FD8C-423C-95CF-BB07EF51757A}"/>
              </a:ext>
            </a:extLst>
          </p:cNvPr>
          <p:cNvSpPr/>
          <p:nvPr/>
        </p:nvSpPr>
        <p:spPr>
          <a:xfrm>
            <a:off x="7905763" y="1027765"/>
            <a:ext cx="4286237" cy="5328585"/>
          </a:xfrm>
          <a:prstGeom prst="round1Rect">
            <a:avLst>
              <a:gd name="adj" fmla="val 660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l-GR" dirty="0" smtClean="0">
              <a:solidFill>
                <a:schemeClr val="tx1"/>
              </a:solidFill>
            </a:endParaRPr>
          </a:p>
          <a:p>
            <a:endParaRPr lang="el-GR" dirty="0" smtClean="0">
              <a:solidFill>
                <a:schemeClr val="tx1"/>
              </a:solidFill>
            </a:endParaRPr>
          </a:p>
          <a:p>
            <a:endParaRPr lang="el-GR" dirty="0" smtClean="0">
              <a:solidFill>
                <a:schemeClr val="tx1"/>
              </a:solidFill>
            </a:endParaRPr>
          </a:p>
          <a:p>
            <a:endParaRPr lang="el-GR" dirty="0" smtClean="0">
              <a:solidFill>
                <a:schemeClr val="tx1"/>
              </a:solidFill>
            </a:endParaRPr>
          </a:p>
          <a:p>
            <a:endParaRPr lang="el-GR" dirty="0" smtClean="0">
              <a:solidFill>
                <a:schemeClr val="tx1"/>
              </a:solidFill>
            </a:endParaRPr>
          </a:p>
          <a:p>
            <a:endParaRPr lang="el-GR" dirty="0" smtClean="0">
              <a:solidFill>
                <a:schemeClr val="tx1"/>
              </a:solidFill>
            </a:endParaRPr>
          </a:p>
          <a:p>
            <a:endParaRPr lang="el-GR" dirty="0" smtClean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el-GR" dirty="0" smtClean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el-GR" dirty="0" smtClean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el-GR" dirty="0" smtClean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el-GR" dirty="0" smtClean="0">
                <a:solidFill>
                  <a:schemeClr val="tx1"/>
                </a:solidFill>
              </a:rPr>
              <a:t>Αυξανόμενη σύγχυση</a:t>
            </a:r>
          </a:p>
          <a:p>
            <a:pPr marL="342900" indent="-342900">
              <a:buAutoNum type="arabicPeriod"/>
            </a:pPr>
            <a:r>
              <a:rPr lang="el-GR" dirty="0" smtClean="0">
                <a:solidFill>
                  <a:schemeClr val="tx1"/>
                </a:solidFill>
              </a:rPr>
              <a:t>Μερικές φορές είναι ανίκανη να σηκωθεί από το κρεβάτι το πρωί (κόπωση)</a:t>
            </a:r>
          </a:p>
          <a:p>
            <a:pPr marL="342900" indent="-342900">
              <a:buAutoNum type="arabicPeriod"/>
            </a:pPr>
            <a:r>
              <a:rPr lang="el-GR" dirty="0" smtClean="0">
                <a:solidFill>
                  <a:schemeClr val="tx1"/>
                </a:solidFill>
              </a:rPr>
              <a:t>4 πτώσεις τον περασμένο χρόνο</a:t>
            </a:r>
          </a:p>
          <a:p>
            <a:r>
              <a:rPr lang="el-GR" dirty="0" smtClean="0">
                <a:solidFill>
                  <a:schemeClr val="tx1"/>
                </a:solidFill>
              </a:rPr>
              <a:t>4.  Δεν θέλει να βγει από το σπίτι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7DEED62B-FCC0-457E-9EBA-5C61EB702B11}"/>
              </a:ext>
            </a:extLst>
          </p:cNvPr>
          <p:cNvSpPr/>
          <p:nvPr/>
        </p:nvSpPr>
        <p:spPr>
          <a:xfrm>
            <a:off x="4243368" y="1042256"/>
            <a:ext cx="3978288" cy="5755422"/>
          </a:xfrm>
          <a:prstGeom prst="rect">
            <a:avLst/>
          </a:prstGeom>
        </p:spPr>
        <p:txBody>
          <a:bodyPr wrap="square" lIns="182880" rIns="18288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25CA3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Φαρμακευτική αγωγή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25CA3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: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525CA3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600" b="1" dirty="0" err="1" smtClean="0">
                <a:latin typeface="Arial" panose="020B0604020202020204"/>
                <a:cs typeface="Arial" panose="020B0604020202020204" pitchFamily="34" charset="0"/>
              </a:rPr>
              <a:t>Algofren</a:t>
            </a:r>
            <a:r>
              <a:rPr lang="el-GR" sz="1600" b="1" noProof="0" dirty="0" smtClean="0">
                <a:latin typeface="Arial" panose="020B0604020202020204"/>
                <a:cs typeface="Arial" panose="020B0604020202020204" pitchFamily="34" charset="0"/>
              </a:rPr>
              <a:t> 400</a:t>
            </a:r>
            <a:r>
              <a:rPr lang="en-US" sz="1600" b="1" noProof="0" dirty="0" smtClean="0">
                <a:latin typeface="Arial" panose="020B0604020202020204"/>
                <a:cs typeface="Arial" panose="020B0604020202020204" pitchFamily="34" charset="0"/>
              </a:rPr>
              <a:t>mg x2</a:t>
            </a:r>
          </a:p>
          <a:p>
            <a:pPr marL="342900" marR="0" lvl="0" indent="-342900" algn="l" defTabSz="4572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600" b="1" dirty="0" err="1" smtClean="0">
                <a:latin typeface="Arial" panose="020B0604020202020204"/>
                <a:cs typeface="Arial" panose="020B0604020202020204" pitchFamily="34" charset="0"/>
              </a:rPr>
              <a:t>Tavor</a:t>
            </a:r>
            <a:r>
              <a:rPr lang="el-GR" sz="1600" b="1" noProof="0" dirty="0" smtClean="0">
                <a:latin typeface="Arial" panose="020B0604020202020204"/>
                <a:cs typeface="Arial" panose="020B0604020202020204" pitchFamily="34" charset="0"/>
              </a:rPr>
              <a:t> 1</a:t>
            </a:r>
            <a:r>
              <a:rPr lang="en-US" sz="1600" b="1" noProof="0" dirty="0" smtClean="0">
                <a:latin typeface="Arial" panose="020B0604020202020204"/>
                <a:cs typeface="Arial" panose="020B0604020202020204" pitchFamily="34" charset="0"/>
              </a:rPr>
              <a:t>mgx1</a:t>
            </a:r>
          </a:p>
          <a:p>
            <a:pPr marL="342900" marR="0" lvl="0" indent="-342900" algn="l" defTabSz="4572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600" b="1" i="0" u="none" strike="noStrike" kern="1200" cap="none" spc="0" normalizeH="0" baseline="0" dirty="0" err="1" smtClean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Sintrom</a:t>
            </a:r>
            <a:r>
              <a:rPr kumimoji="0" lang="en-US" sz="1600" b="1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½-1-1</a:t>
            </a:r>
          </a:p>
          <a:p>
            <a:pPr marL="342900" marR="0" lvl="0" indent="-342900" algn="l" defTabSz="4572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600" b="1" dirty="0" err="1" smtClean="0">
                <a:latin typeface="Arial" panose="020B0604020202020204"/>
                <a:cs typeface="Arial" panose="020B0604020202020204" pitchFamily="34" charset="0"/>
              </a:rPr>
              <a:t>Lopresor</a:t>
            </a:r>
            <a:r>
              <a:rPr lang="en-US" sz="1600" b="1" dirty="0" smtClean="0">
                <a:latin typeface="Arial" panose="020B0604020202020204"/>
                <a:cs typeface="Arial" panose="020B0604020202020204" pitchFamily="34" charset="0"/>
              </a:rPr>
              <a:t> 100, 1/2x2</a:t>
            </a:r>
          </a:p>
          <a:p>
            <a:pPr marL="342900" marR="0" lvl="0" indent="-342900" algn="l" defTabSz="4572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600" b="1" i="0" u="none" strike="noStrike" kern="1200" cap="none" spc="0" normalizeH="0" dirty="0" err="1" smtClean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Triatec</a:t>
            </a:r>
            <a:r>
              <a:rPr kumimoji="0" lang="en-US" sz="1600" b="1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5, 1x1</a:t>
            </a:r>
          </a:p>
          <a:p>
            <a:pPr marL="342900" marR="0" lvl="0" indent="-342900" algn="l" defTabSz="4572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600" b="1" dirty="0" err="1" smtClean="0">
                <a:latin typeface="Arial" panose="020B0604020202020204"/>
                <a:cs typeface="Arial" panose="020B0604020202020204" pitchFamily="34" charset="0"/>
              </a:rPr>
              <a:t>Norvasc</a:t>
            </a:r>
            <a:r>
              <a:rPr lang="en-US" sz="1600" b="1" dirty="0" smtClean="0">
                <a:latin typeface="Arial" panose="020B0604020202020204"/>
                <a:cs typeface="Arial" panose="020B0604020202020204" pitchFamily="34" charset="0"/>
              </a:rPr>
              <a:t> 10, 1x1</a:t>
            </a:r>
          </a:p>
          <a:p>
            <a:pPr marL="342900" marR="0" lvl="0" indent="-342900" algn="l" defTabSz="4572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600" b="1" i="0" u="none" strike="noStrike" kern="1200" cap="none" spc="0" normalizeH="0" dirty="0" err="1" smtClean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Lasix</a:t>
            </a:r>
            <a:r>
              <a:rPr kumimoji="0" lang="en-US" sz="1600" b="1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40 x2</a:t>
            </a:r>
          </a:p>
          <a:p>
            <a:pPr marL="342900" marR="0" lvl="0" indent="-342900" algn="l" defTabSz="4572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600" b="1" dirty="0" err="1" smtClean="0">
                <a:latin typeface="Arial" panose="020B0604020202020204"/>
                <a:cs typeface="Arial" panose="020B0604020202020204" pitchFamily="34" charset="0"/>
              </a:rPr>
              <a:t>Laprasol</a:t>
            </a:r>
            <a:r>
              <a:rPr lang="en-US" sz="1600" b="1" dirty="0" smtClean="0">
                <a:latin typeface="Arial" panose="020B0604020202020204"/>
                <a:cs typeface="Arial" panose="020B0604020202020204" pitchFamily="34" charset="0"/>
              </a:rPr>
              <a:t> 30</a:t>
            </a:r>
          </a:p>
          <a:p>
            <a:pPr marL="342900" marR="0" lvl="0" indent="-342900" algn="l" defTabSz="4572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600" b="1" i="0" u="none" strike="noStrike" kern="1200" cap="none" spc="0" normalizeH="0" dirty="0" err="1" smtClean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Cilroton</a:t>
            </a:r>
            <a:r>
              <a:rPr kumimoji="0" lang="en-US" sz="1600" b="1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x2</a:t>
            </a:r>
          </a:p>
          <a:p>
            <a:pPr marL="342900" marR="0" lvl="0" indent="-342900" algn="l" defTabSz="4572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600" b="1" dirty="0" err="1" smtClean="0">
                <a:latin typeface="Arial" panose="020B0604020202020204"/>
                <a:cs typeface="Arial" panose="020B0604020202020204" pitchFamily="34" charset="0"/>
              </a:rPr>
              <a:t>Vit</a:t>
            </a:r>
            <a:r>
              <a:rPr lang="en-US" sz="1600" b="1" dirty="0" smtClean="0">
                <a:latin typeface="Arial" panose="020B0604020202020204"/>
                <a:cs typeface="Arial" panose="020B0604020202020204" pitchFamily="34" charset="0"/>
              </a:rPr>
              <a:t> B12</a:t>
            </a:r>
          </a:p>
          <a:p>
            <a:pPr marL="342900" marR="0" lvl="0" indent="-342900" algn="l" defTabSz="4572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600" b="1" i="0" u="none" strike="noStrike" kern="1200" cap="none" spc="0" normalizeH="0" dirty="0" err="1" smtClean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Ca+Vitd</a:t>
            </a:r>
            <a:r>
              <a:rPr kumimoji="0" lang="en-US" sz="1600" b="1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x2</a:t>
            </a:r>
          </a:p>
          <a:p>
            <a:pPr marL="342900" marR="0" lvl="0" indent="-342900" algn="l" defTabSz="4572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600" b="1" dirty="0" smtClean="0">
                <a:latin typeface="Arial" panose="020B0604020202020204"/>
                <a:cs typeface="Arial" panose="020B0604020202020204" pitchFamily="34" charset="0"/>
              </a:rPr>
              <a:t>K+</a:t>
            </a:r>
            <a:endParaRPr lang="el-GR" sz="1600" b="1" dirty="0" smtClean="0">
              <a:latin typeface="Arial" panose="020B0604020202020204"/>
              <a:cs typeface="Arial" panose="020B0604020202020204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600" b="1" dirty="0" err="1" smtClean="0">
                <a:latin typeface="Arial" panose="020B0604020202020204"/>
                <a:cs typeface="Arial" panose="020B0604020202020204" pitchFamily="34" charset="0"/>
              </a:rPr>
              <a:t>Salospir</a:t>
            </a:r>
            <a:r>
              <a:rPr lang="en-US" sz="1600" b="1" dirty="0" smtClean="0">
                <a:latin typeface="Arial" panose="020B0604020202020204"/>
                <a:cs typeface="Arial" panose="020B0604020202020204" pitchFamily="34" charset="0"/>
              </a:rPr>
              <a:t> 100 x1</a:t>
            </a:r>
            <a:endParaRPr kumimoji="0" lang="en-US" sz="1600" b="1" i="0" u="none" strike="noStrike" kern="1200" cap="none" spc="0" normalizeH="0" dirty="0" smtClean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A885A4E3-4917-4871-B642-5273B7B9DB0F}"/>
              </a:ext>
            </a:extLst>
          </p:cNvPr>
          <p:cNvSpPr txBox="1"/>
          <p:nvPr/>
        </p:nvSpPr>
        <p:spPr>
          <a:xfrm>
            <a:off x="381000" y="3265784"/>
            <a:ext cx="3792167" cy="1963614"/>
          </a:xfrm>
          <a:prstGeom prst="rect">
            <a:avLst/>
          </a:prstGeom>
          <a:noFill/>
        </p:spPr>
        <p:txBody>
          <a:bodyPr wrap="square" lIns="182880" rIns="18288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srgbClr val="525CA3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Ασθενής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25CA3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: 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525CA3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Η </a:t>
            </a:r>
            <a:r>
              <a:rPr lang="el-GR" sz="1600" noProof="0" dirty="0" smtClean="0">
                <a:solidFill>
                  <a:srgbClr val="525CA3"/>
                </a:solidFill>
                <a:latin typeface="Arial" panose="020B0604020202020204"/>
                <a:cs typeface="Arial" panose="020B0604020202020204" pitchFamily="34" charset="0"/>
              </a:rPr>
              <a:t>Λ</a:t>
            </a:r>
            <a:r>
              <a:rPr lang="el-GR" sz="1600" smtClean="0">
                <a:solidFill>
                  <a:srgbClr val="525CA3"/>
                </a:solidFill>
                <a:latin typeface="Arial" panose="020B0604020202020204"/>
                <a:cs typeface="Arial" panose="020B0604020202020204" pitchFamily="34" charset="0"/>
              </a:rPr>
              <a:t>.Μ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525CA3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.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525CA3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, </a:t>
            </a:r>
            <a:r>
              <a:rPr lang="el-GR" sz="1600" noProof="0" dirty="0" smtClean="0">
                <a:solidFill>
                  <a:srgbClr val="525CA3"/>
                </a:solidFill>
                <a:latin typeface="Arial" panose="020B0604020202020204"/>
                <a:cs typeface="Arial" panose="020B0604020202020204" pitchFamily="34" charset="0"/>
              </a:rPr>
              <a:t>7</a:t>
            </a:r>
            <a:r>
              <a:rPr lang="el-GR" sz="1600" dirty="0" smtClean="0">
                <a:solidFill>
                  <a:srgbClr val="525CA3"/>
                </a:solidFill>
                <a:latin typeface="Arial" panose="020B0604020202020204"/>
                <a:cs typeface="Arial" panose="020B0604020202020204" pitchFamily="34" charset="0"/>
              </a:rPr>
              <a:t>3</a:t>
            </a:r>
            <a:r>
              <a:rPr kumimoji="0" lang="el-G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25CA3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ετών.</a:t>
            </a:r>
            <a:r>
              <a:rPr kumimoji="0" lang="el-GR" sz="1600" b="0" i="0" u="none" strike="noStrike" kern="1200" cap="none" spc="0" normalizeH="0" noProof="0" dirty="0" smtClean="0">
                <a:ln>
                  <a:noFill/>
                </a:ln>
                <a:solidFill>
                  <a:srgbClr val="525CA3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Η κόρη της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25CA3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el-G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25CA3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προσέρχεται</a:t>
            </a:r>
            <a:r>
              <a:rPr kumimoji="0" lang="el-GR" sz="1600" b="0" i="0" u="none" strike="noStrike" kern="1200" cap="none" spc="0" normalizeH="0" noProof="0" dirty="0" smtClean="0">
                <a:ln>
                  <a:noFill/>
                </a:ln>
                <a:solidFill>
                  <a:srgbClr val="525CA3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</a:t>
            </a:r>
            <a:r>
              <a:rPr lang="el-GR" sz="1600" dirty="0" smtClean="0">
                <a:solidFill>
                  <a:srgbClr val="525CA3"/>
                </a:solidFill>
                <a:latin typeface="Arial" panose="020B0604020202020204"/>
                <a:cs typeface="Arial" panose="020B0604020202020204" pitchFamily="34" charset="0"/>
              </a:rPr>
              <a:t>πρώτη φορά στον προσωπικό ιατρό εκ μέρους της μητέρας της, σε </a:t>
            </a:r>
            <a:r>
              <a:rPr kumimoji="0" lang="el-GR" sz="1600" b="0" i="0" u="none" strike="noStrike" kern="1200" cap="none" spc="0" normalizeH="0" noProof="0" dirty="0" smtClean="0">
                <a:ln>
                  <a:noFill/>
                </a:ln>
                <a:solidFill>
                  <a:srgbClr val="525CA3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προγραμματισμένη επίσκεψη με αίτημα </a:t>
            </a:r>
            <a:r>
              <a:rPr kumimoji="0" lang="el-GR" sz="1600" b="0" i="0" u="none" strike="noStrike" kern="1200" cap="none" spc="0" normalizeH="0" noProof="0" dirty="0" err="1" smtClean="0">
                <a:ln>
                  <a:noFill/>
                </a:ln>
                <a:solidFill>
                  <a:srgbClr val="525CA3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συνταγογράφησης</a:t>
            </a:r>
            <a:r>
              <a:rPr kumimoji="0" lang="el-GR" sz="1600" b="0" i="0" u="none" strike="noStrike" kern="1200" cap="none" spc="0" normalizeH="0" noProof="0" dirty="0" smtClean="0">
                <a:ln>
                  <a:noFill/>
                </a:ln>
                <a:solidFill>
                  <a:srgbClr val="525CA3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της φαρμακευτικής της αγωγής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525CA3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525CA3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599D52F9-DB39-43DD-8480-BACF793DF84B}"/>
              </a:ext>
            </a:extLst>
          </p:cNvPr>
          <p:cNvSpPr/>
          <p:nvPr/>
        </p:nvSpPr>
        <p:spPr>
          <a:xfrm>
            <a:off x="8162913" y="1051010"/>
            <a:ext cx="3813188" cy="3322448"/>
          </a:xfrm>
          <a:prstGeom prst="rect">
            <a:avLst/>
          </a:prstGeom>
        </p:spPr>
        <p:txBody>
          <a:bodyPr wrap="square" lIns="182880" rIns="182880">
            <a:spAutoFit/>
          </a:bodyPr>
          <a:lstStyle/>
          <a:p>
            <a:pPr defTabSz="457200">
              <a:lnSpc>
                <a:spcPct val="95000"/>
              </a:lnSpc>
              <a:defRPr/>
            </a:pPr>
            <a:r>
              <a:rPr lang="el-GR" sz="1600" b="1" dirty="0" smtClean="0">
                <a:solidFill>
                  <a:srgbClr val="525CA3"/>
                </a:solidFill>
                <a:latin typeface="Arial" panose="020B0604020202020204"/>
                <a:cs typeface="Arial" panose="020B0604020202020204" pitchFamily="34" charset="0"/>
              </a:rPr>
              <a:t>Ατομικό ιστορικό</a:t>
            </a:r>
            <a:r>
              <a:rPr lang="en-US" sz="1600" b="1" dirty="0" smtClean="0">
                <a:solidFill>
                  <a:srgbClr val="525CA3"/>
                </a:solidFill>
                <a:latin typeface="Arial" panose="020B0604020202020204"/>
                <a:cs typeface="Arial" panose="020B0604020202020204" pitchFamily="34" charset="0"/>
              </a:rPr>
              <a:t>: </a:t>
            </a:r>
            <a:r>
              <a:rPr lang="el-GR" sz="1600" b="1" dirty="0" smtClean="0">
                <a:solidFill>
                  <a:srgbClr val="525CA3"/>
                </a:solidFill>
                <a:latin typeface="Arial" panose="020B0604020202020204"/>
                <a:cs typeface="Arial" panose="020B0604020202020204" pitchFamily="34" charset="0"/>
              </a:rPr>
              <a:t>Παθήσεις</a:t>
            </a:r>
            <a:endParaRPr lang="en-US" sz="1600" dirty="0">
              <a:solidFill>
                <a:srgbClr val="525CA3"/>
              </a:solidFill>
              <a:latin typeface="Arial" panose="020B0604020202020204"/>
              <a:cs typeface="Arial" panose="020B0604020202020204" pitchFamily="34" charset="0"/>
            </a:endParaRPr>
          </a:p>
          <a:p>
            <a:pPr marL="174625" indent="-174625" defTabSz="457200">
              <a:lnSpc>
                <a:spcPct val="95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l-GR" sz="1600" dirty="0" smtClean="0">
                <a:solidFill>
                  <a:srgbClr val="000000"/>
                </a:solidFill>
                <a:latin typeface="Arial" panose="020B0604020202020204"/>
                <a:cs typeface="Arial" panose="020B0604020202020204" pitchFamily="34" charset="0"/>
              </a:rPr>
              <a:t>Κολπική Μαρμαρυγή</a:t>
            </a:r>
          </a:p>
          <a:p>
            <a:pPr marL="174625" indent="-174625" defTabSz="457200">
              <a:lnSpc>
                <a:spcPct val="95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l-GR" sz="1600" dirty="0" smtClean="0">
                <a:solidFill>
                  <a:srgbClr val="000000"/>
                </a:solidFill>
                <a:latin typeface="Arial" panose="020B0604020202020204"/>
                <a:cs typeface="Arial" panose="020B0604020202020204" pitchFamily="34" charset="0"/>
              </a:rPr>
              <a:t>ΑΥ</a:t>
            </a:r>
          </a:p>
          <a:p>
            <a:pPr marL="174625" indent="-174625" defTabSz="457200">
              <a:lnSpc>
                <a:spcPct val="95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l-GR" sz="1600" dirty="0" smtClean="0">
                <a:solidFill>
                  <a:srgbClr val="000000"/>
                </a:solidFill>
                <a:latin typeface="Arial" panose="020B0604020202020204"/>
                <a:cs typeface="Arial" panose="020B0604020202020204" pitchFamily="34" charset="0"/>
              </a:rPr>
              <a:t>ΟΑ γόνατος</a:t>
            </a:r>
            <a:endParaRPr lang="en-US" sz="1600" dirty="0" smtClean="0">
              <a:solidFill>
                <a:srgbClr val="000000"/>
              </a:solidFill>
              <a:latin typeface="Arial" panose="020B0604020202020204"/>
              <a:cs typeface="Arial" panose="020B0604020202020204" pitchFamily="34" charset="0"/>
            </a:endParaRPr>
          </a:p>
          <a:p>
            <a:pPr marL="174625" indent="-174625" defTabSz="457200">
              <a:lnSpc>
                <a:spcPct val="95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l-GR" sz="1600" dirty="0" smtClean="0">
                <a:solidFill>
                  <a:srgbClr val="000000"/>
                </a:solidFill>
                <a:latin typeface="Arial" panose="020B0604020202020204"/>
                <a:cs typeface="Arial" panose="020B0604020202020204" pitchFamily="34" charset="0"/>
              </a:rPr>
              <a:t>Οίδημα σφυρών</a:t>
            </a:r>
          </a:p>
          <a:p>
            <a:pPr marL="174625" indent="-174625" defTabSz="457200">
              <a:lnSpc>
                <a:spcPct val="95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l-GR" sz="1600" dirty="0" err="1" smtClean="0">
                <a:solidFill>
                  <a:srgbClr val="000000"/>
                </a:solidFill>
                <a:latin typeface="Arial" panose="020B0604020202020204"/>
                <a:cs typeface="Arial" panose="020B0604020202020204" pitchFamily="34" charset="0"/>
              </a:rPr>
              <a:t>Οστεοπενία</a:t>
            </a:r>
            <a:endParaRPr lang="el-GR" sz="1600" dirty="0" smtClean="0">
              <a:solidFill>
                <a:srgbClr val="000000"/>
              </a:solidFill>
              <a:latin typeface="Arial" panose="020B0604020202020204"/>
              <a:cs typeface="Arial" panose="020B0604020202020204" pitchFamily="34" charset="0"/>
            </a:endParaRPr>
          </a:p>
          <a:p>
            <a:pPr marL="174625" indent="-174625" defTabSz="457200">
              <a:lnSpc>
                <a:spcPct val="95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endParaRPr lang="el-GR" sz="1600" b="1" dirty="0" smtClean="0">
              <a:solidFill>
                <a:srgbClr val="000000"/>
              </a:solidFill>
              <a:latin typeface="Arial" panose="020B0604020202020204"/>
              <a:cs typeface="Arial" panose="020B0604020202020204" pitchFamily="34" charset="0"/>
            </a:endParaRPr>
          </a:p>
          <a:p>
            <a:pPr marL="174625" indent="-174625" defTabSz="457200">
              <a:lnSpc>
                <a:spcPct val="95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endParaRPr lang="el-GR" sz="1600" b="1" dirty="0" smtClean="0">
              <a:solidFill>
                <a:srgbClr val="000000"/>
              </a:solidFill>
              <a:latin typeface="Arial" panose="020B0604020202020204"/>
              <a:cs typeface="Arial" panose="020B0604020202020204" pitchFamily="34" charset="0"/>
            </a:endParaRPr>
          </a:p>
          <a:p>
            <a:pPr marL="174625" indent="-174625" defTabSz="457200">
              <a:lnSpc>
                <a:spcPct val="95000"/>
              </a:lnSpc>
              <a:spcBef>
                <a:spcPts val="300"/>
              </a:spcBef>
              <a:defRPr/>
            </a:pPr>
            <a:r>
              <a:rPr lang="el-GR" sz="1600" b="1" dirty="0" smtClean="0">
                <a:solidFill>
                  <a:schemeClr val="accent1"/>
                </a:solidFill>
                <a:latin typeface="Arial" panose="020B0604020202020204"/>
                <a:cs typeface="Arial" panose="020B0604020202020204" pitchFamily="34" charset="0"/>
              </a:rPr>
              <a:t>Τι αναφέρει η κόρη</a:t>
            </a:r>
            <a:r>
              <a:rPr lang="en-US" sz="1600" b="1" dirty="0" smtClean="0">
                <a:solidFill>
                  <a:schemeClr val="accent1"/>
                </a:solidFill>
                <a:latin typeface="Arial" panose="020B0604020202020204"/>
                <a:cs typeface="Arial" panose="020B0604020202020204" pitchFamily="34" charset="0"/>
              </a:rPr>
              <a:t>:</a:t>
            </a:r>
            <a:endParaRPr lang="el-GR" sz="1600" b="1" dirty="0" smtClean="0">
              <a:solidFill>
                <a:schemeClr val="accent1"/>
              </a:solidFill>
              <a:latin typeface="Arial" panose="020B0604020202020204"/>
              <a:cs typeface="Arial" panose="020B0604020202020204" pitchFamily="34" charset="0"/>
            </a:endParaRPr>
          </a:p>
          <a:p>
            <a:pPr marL="174625" indent="-174625" defTabSz="457200">
              <a:lnSpc>
                <a:spcPct val="95000"/>
              </a:lnSpc>
              <a:spcBef>
                <a:spcPts val="300"/>
              </a:spcBef>
              <a:defRPr/>
            </a:pPr>
            <a:endParaRPr lang="el-GR" sz="1600" b="1" dirty="0" smtClean="0">
              <a:solidFill>
                <a:schemeClr val="accent1"/>
              </a:solidFill>
              <a:latin typeface="Arial" panose="020B0604020202020204"/>
              <a:cs typeface="Arial" panose="020B0604020202020204" pitchFamily="34" charset="0"/>
            </a:endParaRPr>
          </a:p>
          <a:p>
            <a:pPr marL="174625" indent="-174625" defTabSz="457200">
              <a:lnSpc>
                <a:spcPct val="95000"/>
              </a:lnSpc>
              <a:spcBef>
                <a:spcPts val="300"/>
              </a:spcBef>
              <a:defRPr/>
            </a:pPr>
            <a:endParaRPr lang="el-GR" sz="1600" b="1" dirty="0" smtClean="0">
              <a:solidFill>
                <a:schemeClr val="accent1"/>
              </a:solidFill>
            </a:endParaRPr>
          </a:p>
          <a:p>
            <a:pPr marL="174625" indent="-174625" defTabSz="457200">
              <a:lnSpc>
                <a:spcPct val="95000"/>
              </a:lnSpc>
              <a:spcBef>
                <a:spcPts val="300"/>
              </a:spcBef>
              <a:defRPr/>
            </a:pPr>
            <a:endParaRPr lang="en-US" sz="1600" dirty="0">
              <a:solidFill>
                <a:srgbClr val="000000"/>
              </a:solidFill>
              <a:latin typeface="Arial" panose="020B0604020202020204"/>
              <a:cs typeface="Arial" panose="020B0604020202020204" pitchFamily="34" charset="0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xmlns="" id="{616ED405-357A-4747-A26A-E07F8ADE09AC}"/>
              </a:ext>
            </a:extLst>
          </p:cNvPr>
          <p:cNvSpPr txBox="1">
            <a:spLocks/>
          </p:cNvSpPr>
          <p:nvPr/>
        </p:nvSpPr>
        <p:spPr>
          <a:xfrm>
            <a:off x="381000" y="86997"/>
            <a:ext cx="11430000" cy="79057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kern="1200">
                <a:solidFill>
                  <a:schemeClr val="bg1">
                    <a:alpha val="9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Περιστατικό </a:t>
            </a:r>
            <a:r>
              <a:rPr kumimoji="0" lang="el-GR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ασθενούς (πολυφαρμακία)</a:t>
            </a:r>
            <a:endParaRPr kumimoji="0" lang="en-US" sz="2600" b="1" i="0" u="none" strike="noStrike" kern="1200" cap="none" spc="0" normalizeH="0" baseline="3000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0960" y="1071546"/>
            <a:ext cx="3714776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>
                <a:solidFill>
                  <a:srgbClr val="C00000"/>
                </a:solidFill>
              </a:rPr>
              <a:t>Πώς ξεκίνησε η ιστορία</a:t>
            </a:r>
            <a:r>
              <a:rPr lang="en-US" b="1" dirty="0" smtClean="0">
                <a:solidFill>
                  <a:srgbClr val="C00000"/>
                </a:solidFill>
              </a:rPr>
              <a:t>;</a:t>
            </a:r>
            <a:r>
              <a:rPr lang="el-GR" b="1" dirty="0" smtClean="0"/>
              <a:t/>
            </a:r>
            <a:br>
              <a:rPr lang="el-GR" b="1" dirty="0" smtClean="0"/>
            </a:br>
            <a:endParaRPr lang="el-GR" b="1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10" y="1542870"/>
            <a:ext cx="10953827" cy="5029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3736</Words>
  <Application>Microsoft Macintosh PowerPoint</Application>
  <PresentationFormat>Προσαρμογή</PresentationFormat>
  <Paragraphs>443</Paragraphs>
  <Slides>37</Slides>
  <Notes>13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37</vt:i4>
      </vt:variant>
    </vt:vector>
  </HeadingPairs>
  <TitlesOfParts>
    <vt:vector size="38" baseType="lpstr">
      <vt:lpstr>Office Theme</vt:lpstr>
      <vt:lpstr>Διαφάνεια 1</vt:lpstr>
      <vt:lpstr>Περιφερικό Ιατρείο Σίνδου</vt:lpstr>
      <vt:lpstr>Διαφάνεια 3</vt:lpstr>
      <vt:lpstr>Κέντρο Υγείας Ευόσμου</vt:lpstr>
      <vt:lpstr>Διαφάνεια 5</vt:lpstr>
      <vt:lpstr>Διαφάνεια 6</vt:lpstr>
      <vt:lpstr>Διαφάνεια 7</vt:lpstr>
      <vt:lpstr>Διαφάνεια 8</vt:lpstr>
      <vt:lpstr>Διαφάνεια 9</vt:lpstr>
      <vt:lpstr>Διαφάνεια 10</vt:lpstr>
      <vt:lpstr>Διαφάνεια 11</vt:lpstr>
      <vt:lpstr>Διαφάνεια 12</vt:lpstr>
      <vt:lpstr>Διαφάνεια 13</vt:lpstr>
      <vt:lpstr>Διαφάνεια 14</vt:lpstr>
      <vt:lpstr>Διαφάνεια 15</vt:lpstr>
      <vt:lpstr>Διαφάνεια 16</vt:lpstr>
      <vt:lpstr>Διαφάνεια 17</vt:lpstr>
      <vt:lpstr>Διαφάνεια 18</vt:lpstr>
      <vt:lpstr>Διαφάνεια 19</vt:lpstr>
      <vt:lpstr>Διαφάνεια 20</vt:lpstr>
      <vt:lpstr>Διαφάνεια 21</vt:lpstr>
      <vt:lpstr>Διαφάνεια 22</vt:lpstr>
      <vt:lpstr>Διαφάνεια 23</vt:lpstr>
      <vt:lpstr>Διαφάνεια 24</vt:lpstr>
      <vt:lpstr>Διαφάνεια 25</vt:lpstr>
      <vt:lpstr>Διαφάνεια 26</vt:lpstr>
      <vt:lpstr>Διαφάνεια 27</vt:lpstr>
      <vt:lpstr>Διαφάνεια 28</vt:lpstr>
      <vt:lpstr>Διαφάνεια 29</vt:lpstr>
      <vt:lpstr>Διαφάνεια 30</vt:lpstr>
      <vt:lpstr>Διαφάνεια 31</vt:lpstr>
      <vt:lpstr>Διαφάνεια 32</vt:lpstr>
      <vt:lpstr>Διαφάνεια 33</vt:lpstr>
      <vt:lpstr>Διαφάνεια 34</vt:lpstr>
      <vt:lpstr>Διαφάνεια 35</vt:lpstr>
      <vt:lpstr>Διαφάνεια 36</vt:lpstr>
      <vt:lpstr>Πώς ξεκίνησε η ιστορία; 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user</dc:creator>
  <dc:description>generated using python-pptx</dc:description>
  <cp:lastModifiedBy>user</cp:lastModifiedBy>
  <cp:revision>43</cp:revision>
  <dcterms:created xsi:type="dcterms:W3CDTF">2013-01-27T09:14:16Z</dcterms:created>
  <dcterms:modified xsi:type="dcterms:W3CDTF">2026-10-04T06:46:53Z</dcterms:modified>
</cp:coreProperties>
</file>